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3" r:id="rId3"/>
    <p:sldId id="419" r:id="rId4"/>
    <p:sldId id="428" r:id="rId5"/>
    <p:sldId id="430" r:id="rId6"/>
    <p:sldId id="426" r:id="rId7"/>
    <p:sldId id="422" r:id="rId8"/>
    <p:sldId id="427" r:id="rId9"/>
    <p:sldId id="431" r:id="rId10"/>
  </p:sldIdLst>
  <p:sldSz cx="9144000" cy="6858000" type="screen4x3"/>
  <p:notesSz cx="6797675" cy="9926638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FC68"/>
    <a:srgbClr val="0000FF"/>
    <a:srgbClr val="FF0000"/>
    <a:srgbClr val="33CC33"/>
    <a:srgbClr val="DDDDDD"/>
    <a:srgbClr val="00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88402" autoAdjust="0"/>
  </p:normalViewPr>
  <p:slideViewPr>
    <p:cSldViewPr>
      <p:cViewPr>
        <p:scale>
          <a:sx n="100" d="100"/>
          <a:sy n="100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r>
              <a:rPr lang="fr-CH"/>
              <a:t>Département, Service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1680CBF1-9E01-483A-B8A1-46AB7E5F37E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106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r>
              <a:rPr lang="fr-CH"/>
              <a:t>Département, Service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B13462B4-AABF-498B-8CFE-DF7CE5E43FA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0804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vd_logo_pantone-363c_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76250"/>
            <a:ext cx="6873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997200"/>
            <a:ext cx="7194550" cy="603250"/>
          </a:xfrm>
        </p:spPr>
        <p:txBody>
          <a:bodyPr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573463"/>
            <a:ext cx="7194550" cy="576262"/>
          </a:xfrm>
        </p:spPr>
        <p:txBody>
          <a:bodyPr/>
          <a:lstStyle>
            <a:lvl1pPr marL="0" indent="0" algn="r">
              <a:buFontTx/>
              <a:buNone/>
              <a:defRPr sz="1800" b="0"/>
            </a:lvl1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55EB-E67B-4252-AF59-411B4A121DD1}" type="datetime4">
              <a:rPr lang="fr-FR" smtClean="0"/>
              <a:t>22 novembre 2018</a:t>
            </a:fld>
            <a:r>
              <a:rPr lang="fr-CH" smtClean="0"/>
              <a:t>Département</a:t>
            </a:r>
            <a:r>
              <a:rPr lang="fr-CH"/>
              <a:t>, Service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524625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B2C8-C36C-45FF-BDFF-D8470AEA0BA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56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5ACF4-109B-444A-B79F-31EAD3BAADBD}" type="datetime4">
              <a:rPr lang="fr-FR" smtClean="0"/>
              <a:t>22 novembre 2018</a:t>
            </a:fld>
            <a:endParaRPr lang="fr-CH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C9B4-5E2A-4AB2-AEA1-55DAC5A48ED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Département, Service		            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7057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8888" y="2060575"/>
            <a:ext cx="3636962" cy="3313113"/>
          </a:xfrm>
        </p:spPr>
        <p:txBody>
          <a:bodyPr/>
          <a:lstStyle>
            <a:lvl1pPr>
              <a:def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6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fr-FR" sz="1200" dirty="0" smtClean="0">
                <a:solidFill>
                  <a:schemeClr val="bg2"/>
                </a:solidFill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0" y="2060575"/>
            <a:ext cx="3638550" cy="3313113"/>
          </a:xfrm>
        </p:spPr>
        <p:txBody>
          <a:bodyPr/>
          <a:lstStyle>
            <a:lvl1pPr>
              <a:def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6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fr-FR" sz="1200" dirty="0" smtClean="0">
                <a:solidFill>
                  <a:schemeClr val="bg2"/>
                </a:solidFill>
                <a:latin typeface="+mn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1D67-5549-4528-B7C0-4DBAB54DD7D5}" type="datetime4">
              <a:rPr lang="fr-FR" smtClean="0"/>
              <a:t>22 novembre 2018</a:t>
            </a:fld>
            <a:endParaRPr lang="fr-CH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F32E-C395-4DD7-BDEF-3436C468FC6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Département, Service		            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15176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81506-FB51-414A-9801-FEE80A65AA1A}" type="datetime4">
              <a:rPr lang="fr-FR" smtClean="0"/>
              <a:t>22 novembre 2018</a:t>
            </a:fld>
            <a:endParaRPr lang="fr-CH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C5061-B101-4F0A-A044-F4C435481DC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Département, Service		            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51971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AFE6-3952-4C81-A4FD-4B72AE93D733}" type="datetime4">
              <a:rPr lang="fr-FR" smtClean="0"/>
              <a:t>22 novembre 2018</a:t>
            </a:fld>
            <a:endParaRPr lang="fr-CH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DE80-63BF-4CDF-A65D-9BE18DBBBD3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Département, Service		            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10529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3050"/>
            <a:ext cx="220588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353683"/>
            <a:ext cx="5111750" cy="5772480"/>
          </a:xfrm>
        </p:spPr>
        <p:txBody>
          <a:bodyPr/>
          <a:lstStyle>
            <a:lvl1pPr>
              <a:lnSpc>
                <a:spcPct val="120000"/>
              </a:lnSpc>
              <a:def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6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fr-FR" sz="1200" dirty="0" smtClean="0">
                <a:solidFill>
                  <a:schemeClr val="bg2"/>
                </a:solidFill>
                <a:latin typeface="+mn-lt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59632" y="1435100"/>
            <a:ext cx="220588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8D865-583E-4C41-AAD9-46B9CC900D4E}" type="datetime4">
              <a:rPr lang="fr-FR" smtClean="0"/>
              <a:t>22 novembre 2018</a:t>
            </a:fld>
            <a:endParaRPr lang="fr-CH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BB76-5006-47B1-9479-9F376AEE5C7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Département, Service		            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74274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D50CC-F884-4C40-8357-E46302D82ECC}" type="datetime4">
              <a:rPr lang="fr-FR" smtClean="0"/>
              <a:t>22 novembre 2018</a:t>
            </a:fld>
            <a:endParaRPr lang="fr-CH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1CF9-1210-4A71-8091-8AC1EF1BDA3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Département, Service		             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16065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75"/>
            <a:ext cx="7427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060575"/>
            <a:ext cx="74279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du texte du masque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1725" y="6524625"/>
            <a:ext cx="9366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819B45FD-0827-4B15-8401-EF62B6CD7486}" type="datetime4">
              <a:rPr lang="fr-FR" smtClean="0"/>
              <a:t>22 novembre 2018</a:t>
            </a:fld>
            <a:endParaRPr lang="fr-CH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24625"/>
            <a:ext cx="4429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57C164C3-12E6-487F-A18A-64EDB0CD161C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184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fr-CH"/>
              <a:t>Département, Service		             Nom de la présentation</a:t>
            </a:r>
          </a:p>
        </p:txBody>
      </p:sp>
      <p:pic>
        <p:nvPicPr>
          <p:cNvPr id="2055" name="Picture 21" descr="vd_logo_pantone-363c_rv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76250"/>
            <a:ext cx="6873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fu.admin.ch/bafu/fr/home/themes/droit/publications-etudes/publications/manuel-sur-les-conventions-programmes-2016-2019-dans-le-domaine-de-l-environnemen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d.ch/toutes-les-autorites/departements/departement-du-territoire-et-de-lenvironnement-dte/direction-generale-de-lenvironnement-dge/responsables-par-domaine/" TargetMode="External"/><Relationship Id="rId5" Type="http://schemas.openxmlformats.org/officeDocument/2006/relationships/hyperlink" Target="https://www.vd.ch/themes/environnement/forets/subventions-pour-les-forets/gestion-des-forets/" TargetMode="External"/><Relationship Id="rId4" Type="http://schemas.openxmlformats.org/officeDocument/2006/relationships/hyperlink" Target="https://www.vd.ch/themes/environnement/forets/subventions-pour-les-forets/forets-protectri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708920"/>
            <a:ext cx="7194550" cy="648072"/>
          </a:xfrm>
          <a:noFill/>
        </p:spPr>
        <p:txBody>
          <a:bodyPr/>
          <a:lstStyle/>
          <a:p>
            <a:pPr eaLnBrk="1" hangingPunct="1"/>
            <a:r>
              <a:rPr lang="fr-CH" altLang="fr-FR" sz="2400" dirty="0" smtClean="0"/>
              <a:t>Appui cantonal aux projets de desserte forestière</a:t>
            </a:r>
            <a:endParaRPr lang="fr-CH" altLang="fr-FR" sz="2400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356992"/>
            <a:ext cx="7194550" cy="792733"/>
          </a:xfrm>
          <a:noFill/>
        </p:spPr>
        <p:txBody>
          <a:bodyPr/>
          <a:lstStyle/>
          <a:p>
            <a:pPr eaLnBrk="1" hangingPunct="1"/>
            <a:endParaRPr lang="fr-CH" altLang="fr-FR" sz="2000" dirty="0" smtClean="0">
              <a:solidFill>
                <a:schemeClr val="bg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58888" y="4932457"/>
            <a:ext cx="590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buChar char="•"/>
              <a:defRPr sz="12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CH" altLang="fr-FR" sz="1400" b="0" dirty="0" smtClean="0"/>
              <a:t>Direction </a:t>
            </a:r>
            <a:r>
              <a:rPr lang="fr-CH" altLang="fr-FR" sz="1400" b="0" dirty="0"/>
              <a:t>générale de l'environnement – Inspection cantonale des forêts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CH" altLang="fr-FR" sz="1200" b="0" dirty="0" smtClean="0">
                <a:solidFill>
                  <a:schemeClr val="bg2"/>
                </a:solidFill>
              </a:rPr>
              <a:t>Séminaire de la société vaudoise des améliorations foncières – 23 novembre 2018</a:t>
            </a:r>
            <a:endParaRPr lang="fr-CH" altLang="fr-FR" sz="12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672"/>
            <a:ext cx="7427912" cy="706438"/>
          </a:xfrm>
        </p:spPr>
        <p:txBody>
          <a:bodyPr/>
          <a:lstStyle/>
          <a:p>
            <a:pPr eaLnBrk="1" hangingPunct="1"/>
            <a:r>
              <a:rPr lang="fr-CH" altLang="fr-FR" dirty="0" smtClean="0"/>
              <a:t>Chronologie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04864"/>
            <a:ext cx="4176464" cy="367240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fr-CH" sz="1800" b="0" dirty="0"/>
              <a:t>Jusqu’en 2003: subventions pour la desserte forestière dans toutes les </a:t>
            </a:r>
            <a:r>
              <a:rPr lang="fr-CH" sz="1800" b="0" dirty="0" smtClean="0"/>
              <a:t>forêts (126’000 ha)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fr-CH" sz="1800" b="0" dirty="0"/>
              <a:t>Entre </a:t>
            </a:r>
            <a:r>
              <a:rPr lang="fr-CH" sz="1800" b="0" dirty="0" smtClean="0"/>
              <a:t>2004 </a:t>
            </a:r>
            <a:r>
              <a:rPr lang="fr-CH" sz="1800" b="0" dirty="0"/>
              <a:t>et 2017 </a:t>
            </a:r>
            <a:r>
              <a:rPr lang="fr-CH" sz="1800" b="0" dirty="0" smtClean="0"/>
              <a:t>(révision </a:t>
            </a:r>
            <a:r>
              <a:rPr lang="fr-CH" sz="1800" b="0" dirty="0" err="1" smtClean="0"/>
              <a:t>LFo</a:t>
            </a:r>
            <a:r>
              <a:rPr lang="fr-CH" sz="1800" b="0" dirty="0" smtClean="0"/>
              <a:t>): </a:t>
            </a:r>
            <a:r>
              <a:rPr lang="fr-CH" sz="1800" b="0" dirty="0"/>
              <a:t>subventions uniquement en forêt </a:t>
            </a:r>
            <a:r>
              <a:rPr lang="fr-CH" sz="1800" b="0" dirty="0" smtClean="0"/>
              <a:t>protectrice (24’000 ha)</a:t>
            </a:r>
            <a:endParaRPr lang="fr-CH" sz="1800" b="0" dirty="0"/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fr-CH" sz="1800" b="0" dirty="0"/>
              <a:t>Depuis 2017 (révision </a:t>
            </a:r>
            <a:r>
              <a:rPr lang="fr-CH" sz="1800" b="0" dirty="0" err="1"/>
              <a:t>LFo</a:t>
            </a:r>
            <a:r>
              <a:rPr lang="fr-CH" sz="1800" b="0" dirty="0"/>
              <a:t>): </a:t>
            </a:r>
            <a:r>
              <a:rPr lang="fr-CH" sz="1800" b="0" dirty="0" smtClean="0"/>
              <a:t>subventions à nouveau</a:t>
            </a:r>
            <a:r>
              <a:rPr lang="fr-CH" sz="1800" b="0" dirty="0"/>
              <a:t> possibles</a:t>
            </a:r>
            <a:r>
              <a:rPr lang="fr-CH" sz="1800" b="0" dirty="0" smtClean="0"/>
              <a:t> dans et hors </a:t>
            </a:r>
            <a:r>
              <a:rPr lang="fr-CH" sz="1800" b="0" dirty="0"/>
              <a:t>forêts </a:t>
            </a:r>
            <a:r>
              <a:rPr lang="fr-CH" sz="1800" b="0" dirty="0" smtClean="0"/>
              <a:t>protectrices</a:t>
            </a:r>
            <a:endParaRPr lang="fr-CH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116000"/>
            <a:ext cx="388506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116000"/>
            <a:ext cx="388506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116000"/>
            <a:ext cx="388506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6158804"/>
            <a:ext cx="374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Carte des forêts protectrices disponible sur: http</a:t>
            </a:r>
            <a:r>
              <a:rPr lang="fr-CH" sz="1200" dirty="0"/>
              <a:t>://www.geo.vd.ch/theme/dangers_nat_thm</a:t>
            </a:r>
          </a:p>
        </p:txBody>
      </p:sp>
    </p:spTree>
    <p:extLst>
      <p:ext uri="{BB962C8B-B14F-4D97-AF65-F5344CB8AC3E}">
        <p14:creationId xmlns:p14="http://schemas.microsoft.com/office/powerpoint/2010/main" val="39161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672"/>
            <a:ext cx="7427912" cy="706438"/>
          </a:xfrm>
        </p:spPr>
        <p:txBody>
          <a:bodyPr/>
          <a:lstStyle/>
          <a:p>
            <a:pPr eaLnBrk="1" hangingPunct="1"/>
            <a:r>
              <a:rPr lang="fr-CH" altLang="fr-FR" dirty="0" smtClean="0"/>
              <a:t>Sources des subventions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1988840"/>
            <a:ext cx="4176464" cy="446449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fr-CH" sz="1800" b="0" dirty="0" smtClean="0"/>
              <a:t>Conventions-programmes (CP) entre la Confédération et les cantons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CH" sz="1800" b="0" dirty="0" smtClean="0"/>
              <a:t>Appui à la desserte forestière prévu dans deux CP:</a:t>
            </a:r>
          </a:p>
          <a:p>
            <a:pPr marL="6480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‒"/>
            </a:pPr>
            <a:r>
              <a:rPr lang="fr-CH" sz="1800" b="0" dirty="0" smtClean="0"/>
              <a:t>CP Forêts protectrices</a:t>
            </a:r>
          </a:p>
          <a:p>
            <a:pPr marL="648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‒"/>
            </a:pPr>
            <a:r>
              <a:rPr lang="fr-CH" sz="1800" b="0" dirty="0" smtClean="0"/>
              <a:t>CP Gestion des forêts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fr-CH" sz="1800" dirty="0"/>
              <a:t>Taux de subventionnement </a:t>
            </a:r>
            <a:r>
              <a:rPr lang="fr-CH" sz="1800" dirty="0" smtClean="0"/>
              <a:t>70</a:t>
            </a:r>
            <a:r>
              <a:rPr lang="fr-CH" sz="1800" dirty="0"/>
              <a:t>%</a:t>
            </a:r>
            <a:r>
              <a:rPr lang="fr-CH" sz="1800" b="0" dirty="0"/>
              <a:t> (40% CH + 30% VD</a:t>
            </a:r>
            <a:r>
              <a:rPr lang="fr-CH" sz="1800" b="0" dirty="0" smtClean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CH" sz="1800" b="0" dirty="0" smtClean="0"/>
              <a:t>Projets «mixtes» possibles, mais sources et conditions de subventionnement différentes…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116000"/>
            <a:ext cx="388506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3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672"/>
            <a:ext cx="7427912" cy="706438"/>
          </a:xfrm>
        </p:spPr>
        <p:txBody>
          <a:bodyPr/>
          <a:lstStyle/>
          <a:p>
            <a:pPr eaLnBrk="1" hangingPunct="1"/>
            <a:r>
              <a:rPr lang="fr-CH" altLang="fr-FR" dirty="0" smtClean="0"/>
              <a:t>Mesures </a:t>
            </a:r>
            <a:r>
              <a:rPr lang="fr-CH" altLang="fr-FR" dirty="0" err="1" smtClean="0"/>
              <a:t>subventionnables</a:t>
            </a:r>
            <a:r>
              <a:rPr lang="fr-CH" altLang="fr-FR" dirty="0" smtClean="0"/>
              <a:t> et conditions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95848"/>
              </p:ext>
            </p:extLst>
          </p:nvPr>
        </p:nvGraphicFramePr>
        <p:xfrm>
          <a:off x="899592" y="2276872"/>
          <a:ext cx="7560840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607473"/>
                <a:gridCol w="170489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fr-CH" sz="1600" dirty="0" smtClean="0">
                          <a:solidFill>
                            <a:schemeClr val="tx1"/>
                          </a:solidFill>
                        </a:rPr>
                        <a:t>Mesures</a:t>
                      </a:r>
                      <a:endParaRPr lang="fr-CH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baseline="0" dirty="0" smtClean="0">
                          <a:solidFill>
                            <a:schemeClr val="tx1"/>
                          </a:solidFill>
                        </a:rPr>
                        <a:t>En forêt protectrice</a:t>
                      </a:r>
                      <a:endParaRPr lang="fr-CH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>
                          <a:solidFill>
                            <a:schemeClr val="tx1"/>
                          </a:solidFill>
                        </a:rPr>
                        <a:t>Hors </a:t>
                      </a:r>
                      <a:r>
                        <a:rPr lang="fr-CH" sz="1600" baseline="0" dirty="0" smtClean="0">
                          <a:solidFill>
                            <a:schemeClr val="tx1"/>
                          </a:solidFill>
                        </a:rPr>
                        <a:t>forêt protectrice</a:t>
                      </a:r>
                      <a:endParaRPr lang="fr-CH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fr-CH" sz="1600" dirty="0" smtClean="0">
                          <a:solidFill>
                            <a:schemeClr val="tx1"/>
                          </a:solidFill>
                        </a:rPr>
                        <a:t>Création</a:t>
                      </a:r>
                      <a:endParaRPr lang="fr-CH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fr-CH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(</a:t>
                      </a:r>
                      <a:r>
                        <a:rPr lang="fr-CH" sz="1800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</a:t>
                      </a:r>
                      <a:r>
                        <a:rPr lang="fr-CH" sz="1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)</a:t>
                      </a:r>
                      <a:endParaRPr lang="fr-CH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8992">
                <a:tc>
                  <a:txBody>
                    <a:bodyPr/>
                    <a:lstStyle/>
                    <a:p>
                      <a:pPr algn="l"/>
                      <a:r>
                        <a:rPr lang="fr-CH" sz="1600" dirty="0" smtClean="0">
                          <a:solidFill>
                            <a:schemeClr val="tx1"/>
                          </a:solidFill>
                        </a:rPr>
                        <a:t>Adaptation (renforcement et élargissement)</a:t>
                      </a:r>
                      <a:endParaRPr lang="fr-CH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fr-CH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fr-CH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fr-CH" sz="1600" dirty="0" smtClean="0">
                          <a:solidFill>
                            <a:schemeClr val="tx1"/>
                          </a:solidFill>
                        </a:rPr>
                        <a:t>Remise en état et</a:t>
                      </a:r>
                      <a:r>
                        <a:rPr lang="fr-CH" sz="1600" baseline="0" dirty="0" smtClean="0">
                          <a:solidFill>
                            <a:schemeClr val="tx1"/>
                          </a:solidFill>
                        </a:rPr>
                        <a:t> remplacement</a:t>
                      </a:r>
                      <a:endParaRPr lang="fr-CH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fr-CH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fr-CH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smtClean="0">
                          <a:solidFill>
                            <a:schemeClr val="tx1"/>
                          </a:solidFill>
                        </a:rPr>
                        <a:t>Entretien périodique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fr-CH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fr-CH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fr-CH" sz="1600" dirty="0" smtClean="0">
                          <a:solidFill>
                            <a:schemeClr val="tx1"/>
                          </a:solidFill>
                        </a:rPr>
                        <a:t>Entretien courant</a:t>
                      </a:r>
                      <a:endParaRPr lang="fr-CH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fr-CH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fr-CH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fr-CH" sz="1600" dirty="0" smtClean="0">
                          <a:solidFill>
                            <a:schemeClr val="tx1"/>
                          </a:solidFill>
                        </a:rPr>
                        <a:t>Désaffectation et démantèlement</a:t>
                      </a:r>
                      <a:endParaRPr lang="fr-CH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(</a:t>
                      </a:r>
                      <a:r>
                        <a:rPr lang="fr-CH" sz="1800" dirty="0" smtClean="0">
                          <a:solidFill>
                            <a:srgbClr val="FFC000"/>
                          </a:solidFill>
                          <a:sym typeface="Wingdings"/>
                        </a:rPr>
                        <a:t></a:t>
                      </a:r>
                      <a:r>
                        <a:rPr lang="fr-CH" sz="1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)</a:t>
                      </a:r>
                      <a:endParaRPr lang="fr-CH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8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fr-CH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672"/>
            <a:ext cx="7427912" cy="706438"/>
          </a:xfrm>
        </p:spPr>
        <p:txBody>
          <a:bodyPr/>
          <a:lstStyle/>
          <a:p>
            <a:pPr eaLnBrk="1" hangingPunct="1"/>
            <a:r>
              <a:rPr lang="fr-CH" altLang="fr-FR" dirty="0" smtClean="0"/>
              <a:t>Mesures </a:t>
            </a:r>
            <a:r>
              <a:rPr lang="fr-CH" altLang="fr-FR" dirty="0" err="1" smtClean="0"/>
              <a:t>subventionnables</a:t>
            </a:r>
            <a:r>
              <a:rPr lang="fr-CH" altLang="fr-FR" dirty="0" smtClean="0"/>
              <a:t> et conditions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59632" y="2132856"/>
            <a:ext cx="727280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lnSpc>
                <a:spcPct val="100000"/>
              </a:lnSpc>
              <a:spcAft>
                <a:spcPts val="2400"/>
              </a:spcAft>
            </a:pPr>
            <a:r>
              <a:rPr lang="fr-CH" sz="1800" kern="0" dirty="0" smtClean="0"/>
              <a:t>Le besoin doit être démontré…</a:t>
            </a:r>
          </a:p>
          <a:p>
            <a:pPr marL="342900" lvl="1" indent="-342900">
              <a:lnSpc>
                <a:spcPct val="100000"/>
              </a:lnSpc>
              <a:spcAft>
                <a:spcPts val="1200"/>
              </a:spcAft>
            </a:pPr>
            <a:r>
              <a:rPr lang="fr-CH" sz="1800" u="sng" kern="0" dirty="0" smtClean="0"/>
              <a:t>En forêt protectrice</a:t>
            </a:r>
            <a:r>
              <a:rPr lang="fr-CH" sz="1800" kern="0" dirty="0" smtClean="0"/>
              <a:t>, </a:t>
            </a:r>
            <a:r>
              <a:rPr lang="fr-CH" sz="1800" kern="0" dirty="0"/>
              <a:t>l’infrastructure de desserte doit </a:t>
            </a:r>
            <a:r>
              <a:rPr lang="fr-CH" sz="1800" kern="0" dirty="0" smtClean="0"/>
              <a:t>: </a:t>
            </a:r>
            <a:endParaRPr lang="fr-CH" sz="1800" kern="0" dirty="0">
              <a:sym typeface="Wingdings" panose="05000000000000000000" pitchFamily="2" charset="2"/>
            </a:endParaRPr>
          </a:p>
          <a:p>
            <a:pPr marL="792000" lvl="1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fr-CH" sz="1800" kern="0" dirty="0" smtClean="0"/>
              <a:t>Être </a:t>
            </a:r>
            <a:r>
              <a:rPr lang="fr-CH" sz="1800" kern="0" dirty="0"/>
              <a:t>nécessaire à l’entretien des forêts de </a:t>
            </a:r>
            <a:r>
              <a:rPr lang="fr-CH" sz="1800" kern="0" dirty="0" smtClean="0"/>
              <a:t>protection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fr-CH" sz="1800" b="0" u="sng" kern="0" dirty="0" smtClean="0"/>
              <a:t>Hors forêt protectrice</a:t>
            </a:r>
            <a:r>
              <a:rPr lang="fr-CH" sz="1800" b="0" kern="0" dirty="0"/>
              <a:t>,</a:t>
            </a:r>
            <a:r>
              <a:rPr lang="fr-CH" sz="1800" b="0" kern="0" dirty="0" smtClean="0"/>
              <a:t> l’infrastructure de desserte doit: </a:t>
            </a:r>
          </a:p>
          <a:p>
            <a:pPr marL="79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"/>
            </a:pPr>
            <a:r>
              <a:rPr lang="fr-CH" sz="1800" b="0" kern="0" dirty="0" smtClean="0"/>
              <a:t>Être nécessaire à la réalisation des fonctions forestières</a:t>
            </a:r>
          </a:p>
          <a:p>
            <a:pPr marL="79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"/>
            </a:pPr>
            <a:r>
              <a:rPr lang="fr-CH" sz="1800" b="0" kern="0" dirty="0" smtClean="0"/>
              <a:t>Ne pas entraîner un suréquipement</a:t>
            </a:r>
          </a:p>
          <a:p>
            <a:pPr marL="792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"/>
            </a:pPr>
            <a:r>
              <a:rPr lang="fr-CH" sz="1800" b="0" kern="0" dirty="0" smtClean="0"/>
              <a:t>Être comprise dans un </a:t>
            </a:r>
            <a:r>
              <a:rPr lang="fr-CH" sz="1800" kern="0" dirty="0" smtClean="0"/>
              <a:t>concept global de desserte</a:t>
            </a:r>
            <a:endParaRPr lang="fr-CH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3887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672"/>
            <a:ext cx="7427912" cy="706438"/>
          </a:xfrm>
        </p:spPr>
        <p:txBody>
          <a:bodyPr/>
          <a:lstStyle/>
          <a:p>
            <a:pPr eaLnBrk="1" hangingPunct="1"/>
            <a:r>
              <a:rPr lang="fr-CH" altLang="fr-FR" dirty="0" smtClean="0"/>
              <a:t>Projets de desserte mixte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16832"/>
            <a:ext cx="7200800" cy="453650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CH" sz="1800" b="0" dirty="0" smtClean="0"/>
              <a:t>Projets de desserte à usage mixte possibles, à condition que: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CH" dirty="0" smtClean="0"/>
              <a:t>Tronçons identifiés dans la planification forestière</a:t>
            </a:r>
            <a:endParaRPr lang="fr-CH" b="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CH" b="0" dirty="0" smtClean="0"/>
              <a:t>Gabarits ‘forestiers’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fr-CH" b="0" dirty="0" smtClean="0"/>
              <a:t>Garantie d’ouverture pour le service forestier lors des exploitations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fr-CH" dirty="0"/>
              <a:t>Taux de subventionnement </a:t>
            </a:r>
            <a:r>
              <a:rPr lang="fr-CH" dirty="0" smtClean="0"/>
              <a:t>de </a:t>
            </a:r>
            <a:r>
              <a:rPr lang="fr-CH" dirty="0"/>
              <a:t>70</a:t>
            </a:r>
            <a:r>
              <a:rPr lang="fr-CH" dirty="0" smtClean="0"/>
              <a:t>% au maximum (partie Forêt)</a:t>
            </a:r>
            <a:endParaRPr lang="fr-CH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CH" sz="1800" b="0" dirty="0" smtClean="0"/>
              <a:t>Projets étudiés au cas par cas par DGAV et DGE et répartition des responsabilités selon les enjeux prépondérants </a:t>
            </a:r>
            <a:r>
              <a:rPr lang="fr-CH" sz="1800" b="0" dirty="0" smtClean="0">
                <a:sym typeface="Wingdings" panose="05000000000000000000" pitchFamily="2" charset="2"/>
              </a:rPr>
              <a:t> éviter les</a:t>
            </a:r>
            <a:r>
              <a:rPr lang="fr-CH" sz="1800" b="0" dirty="0" smtClean="0"/>
              <a:t> clés de répartitions complexes et dispendieuses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CH" sz="1800" dirty="0" smtClean="0"/>
              <a:t>Coordination </a:t>
            </a:r>
            <a:r>
              <a:rPr lang="fr-CH" sz="1800" dirty="0"/>
              <a:t>suffisamment </a:t>
            </a:r>
            <a:r>
              <a:rPr lang="fr-CH" sz="1800" dirty="0" smtClean="0"/>
              <a:t>tôt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CH" sz="1800" dirty="0" smtClean="0"/>
              <a:t>P</a:t>
            </a:r>
            <a:r>
              <a:rPr lang="fr-CH" sz="1800" dirty="0" smtClean="0">
                <a:sym typeface="Wingdings" panose="05000000000000000000" pitchFamily="2" charset="2"/>
              </a:rPr>
              <a:t>orte </a:t>
            </a:r>
            <a:r>
              <a:rPr lang="fr-CH" sz="1800" dirty="0">
                <a:sym typeface="Wingdings" panose="05000000000000000000" pitchFamily="2" charset="2"/>
              </a:rPr>
              <a:t>d’entrée </a:t>
            </a:r>
            <a:r>
              <a:rPr lang="fr-CH" sz="1800" dirty="0" smtClean="0">
                <a:sym typeface="Wingdings" panose="05000000000000000000" pitchFamily="2" charset="2"/>
              </a:rPr>
              <a:t>à la DGE  inspecteur d’arrondissement</a:t>
            </a:r>
            <a:endParaRPr lang="fr-CH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fr-CH" sz="1800" b="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fr-CH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1451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672"/>
            <a:ext cx="7427912" cy="706438"/>
          </a:xfrm>
        </p:spPr>
        <p:txBody>
          <a:bodyPr/>
          <a:lstStyle/>
          <a:p>
            <a:pPr eaLnBrk="1" hangingPunct="1"/>
            <a:r>
              <a:rPr lang="fr-CH" altLang="fr-FR" dirty="0" smtClean="0"/>
              <a:t>Conclusions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2204069"/>
            <a:ext cx="7200800" cy="36732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fr-CH" sz="1800" b="0" dirty="0" smtClean="0"/>
              <a:t>Période difficile entre 2003 et 2017 avec l’impossibilité de subventionner de la desserte forestière hors forêts protectrices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fr-CH" sz="1800" b="0" dirty="0" smtClean="0"/>
              <a:t>Nombreuses dessertes agricoles ou issues de projets AF utiles pour la gestion forestière mais sans financement Forêt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fr-CH" sz="1800" b="0" dirty="0" smtClean="0"/>
              <a:t>Depuis 2018, situation favorable à l’amélioration du partenariat Forêt – Agriculture et au rééquilibrage des investissements entre ces deux domaines</a:t>
            </a:r>
          </a:p>
        </p:txBody>
      </p:sp>
    </p:spTree>
    <p:extLst>
      <p:ext uri="{BB962C8B-B14F-4D97-AF65-F5344CB8AC3E}">
        <p14:creationId xmlns:p14="http://schemas.microsoft.com/office/powerpoint/2010/main" val="19173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672"/>
            <a:ext cx="7427912" cy="706438"/>
          </a:xfrm>
        </p:spPr>
        <p:txBody>
          <a:bodyPr/>
          <a:lstStyle/>
          <a:p>
            <a:pPr eaLnBrk="1" hangingPunct="1"/>
            <a:r>
              <a:rPr lang="fr-CH" altLang="fr-FR" dirty="0" smtClean="0"/>
              <a:t>Projets de desserte mixte réalisés ou en cours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16832"/>
            <a:ext cx="4032448" cy="396044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r-CH" sz="1800" b="0" u="sng" dirty="0" smtClean="0"/>
              <a:t>Forêt de protection: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CH" sz="1600" b="0" dirty="0" smtClean="0"/>
              <a:t>Vieille Combe </a:t>
            </a:r>
            <a:r>
              <a:rPr lang="fr-CH" sz="1600" b="0" dirty="0"/>
              <a:t>(gestion forestière et agricole)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CH" sz="1600" b="0" dirty="0" err="1" smtClean="0"/>
              <a:t>Derreydzu</a:t>
            </a:r>
            <a:r>
              <a:rPr lang="fr-CH" sz="1600" b="0" dirty="0" smtClean="0"/>
              <a:t> – </a:t>
            </a:r>
            <a:r>
              <a:rPr lang="fr-CH" sz="1600" b="0" dirty="0"/>
              <a:t>Les </a:t>
            </a:r>
            <a:r>
              <a:rPr lang="fr-CH" sz="1600" b="0" dirty="0" err="1"/>
              <a:t>Jeurs</a:t>
            </a:r>
            <a:r>
              <a:rPr lang="fr-CH" sz="1600" b="0" dirty="0"/>
              <a:t> (gestion forestière et agricole)</a:t>
            </a:r>
            <a:endParaRPr lang="fr-CH" sz="1600" b="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r-CH" sz="1800" b="0" u="sng" dirty="0" smtClean="0"/>
              <a:t>Hors forêt de protection: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CH" sz="1600" b="0" dirty="0" smtClean="0"/>
              <a:t>Suchet (gestion forestière et agricole, tourisme)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CH" sz="1600" b="0" dirty="0" smtClean="0"/>
              <a:t>La </a:t>
            </a:r>
            <a:r>
              <a:rPr lang="fr-CH" sz="1600" b="0" dirty="0" err="1" smtClean="0"/>
              <a:t>Praz</a:t>
            </a:r>
            <a:r>
              <a:rPr lang="fr-CH" sz="1600" b="0" dirty="0" smtClean="0"/>
              <a:t> (gestion forestière et agricole)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CH" sz="1600" b="0" dirty="0" smtClean="0"/>
              <a:t>Le Milieu (gestion forestière et agricole)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04" y="1124744"/>
            <a:ext cx="388506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2060848"/>
            <a:ext cx="705678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Pour plus d’informations:</a:t>
            </a:r>
          </a:p>
          <a:p>
            <a:endParaRPr lang="fr-CH" sz="1600" u="sng" dirty="0" smtClean="0"/>
          </a:p>
          <a:p>
            <a:r>
              <a:rPr lang="fr-CH" sz="1400" u="sng" dirty="0" smtClean="0"/>
              <a:t>Manuel sur les conventions-programmes de l’OFEV:</a:t>
            </a:r>
            <a:endParaRPr lang="fr-CH" sz="1400" u="sng" dirty="0"/>
          </a:p>
          <a:p>
            <a:endParaRPr lang="fr-CH" sz="1200" u="sng" dirty="0" smtClean="0">
              <a:hlinkClick r:id="rId3"/>
            </a:endParaRPr>
          </a:p>
          <a:p>
            <a:r>
              <a:rPr lang="fr-CH" sz="1050" u="sng" dirty="0" smtClean="0">
                <a:hlinkClick r:id="rId3"/>
              </a:rPr>
              <a:t>https</a:t>
            </a:r>
            <a:r>
              <a:rPr lang="fr-CH" sz="1050" u="sng" dirty="0">
                <a:hlinkClick r:id="rId3"/>
              </a:rPr>
              <a:t>://</a:t>
            </a:r>
            <a:r>
              <a:rPr lang="fr-CH" sz="1050" u="sng" dirty="0" smtClean="0">
                <a:hlinkClick r:id="rId3"/>
              </a:rPr>
              <a:t>www.bafu.admin.ch/bafu/fr/home/themes/droit/publications-etudes/publications/manuel-sur-les-conventions-programmes-2016-2019-dans-le-domaine-de-l-environnement.html</a:t>
            </a:r>
            <a:endParaRPr lang="fr-CH" sz="1050" u="sng" dirty="0" smtClean="0"/>
          </a:p>
          <a:p>
            <a:endParaRPr lang="fr-CH" sz="1600" u="sng" dirty="0" smtClean="0"/>
          </a:p>
          <a:p>
            <a:pPr>
              <a:spcBef>
                <a:spcPts val="600"/>
              </a:spcBef>
            </a:pPr>
            <a:r>
              <a:rPr lang="fr-CH" sz="1400" u="sng" dirty="0" smtClean="0"/>
              <a:t>Subventions forestières:</a:t>
            </a:r>
          </a:p>
          <a:p>
            <a:endParaRPr lang="fr-CH" sz="1050" dirty="0" smtClean="0">
              <a:hlinkClick r:id="rId4"/>
            </a:endParaRPr>
          </a:p>
          <a:p>
            <a:r>
              <a:rPr lang="fr-CH" sz="1050" dirty="0" smtClean="0">
                <a:hlinkClick r:id="rId4"/>
              </a:rPr>
              <a:t>https</a:t>
            </a:r>
            <a:r>
              <a:rPr lang="fr-CH" sz="1050" dirty="0">
                <a:hlinkClick r:id="rId4"/>
              </a:rPr>
              <a:t>://www.vd.ch/themes/environnement/forets/subventions-pour-les-forets/forets-protectrices</a:t>
            </a:r>
            <a:r>
              <a:rPr lang="fr-CH" sz="1050" dirty="0" smtClean="0">
                <a:hlinkClick r:id="rId4"/>
              </a:rPr>
              <a:t>/</a:t>
            </a:r>
            <a:endParaRPr lang="fr-CH" sz="1050" dirty="0" smtClean="0"/>
          </a:p>
          <a:p>
            <a:endParaRPr lang="fr-CH" sz="1050" dirty="0"/>
          </a:p>
          <a:p>
            <a:r>
              <a:rPr lang="fr-CH" sz="1050" dirty="0">
                <a:hlinkClick r:id="rId5"/>
              </a:rPr>
              <a:t>https://www.vd.ch/themes/environnement/forets/subventions-pour-les-forets/gestion-des-forets</a:t>
            </a:r>
            <a:r>
              <a:rPr lang="fr-CH" sz="1050" dirty="0" smtClean="0">
                <a:hlinkClick r:id="rId5"/>
              </a:rPr>
              <a:t>/</a:t>
            </a:r>
            <a:endParaRPr lang="fr-CH" sz="1050" dirty="0" smtClean="0"/>
          </a:p>
          <a:p>
            <a:endParaRPr lang="fr-CH" sz="1050" dirty="0"/>
          </a:p>
          <a:p>
            <a:pPr>
              <a:spcBef>
                <a:spcPts val="600"/>
              </a:spcBef>
            </a:pPr>
            <a:r>
              <a:rPr lang="fr-CH" sz="1400" u="sng" dirty="0" smtClean="0"/>
              <a:t>Coordonnées des inspecteurs forestiers d’arrondissement:</a:t>
            </a:r>
          </a:p>
          <a:p>
            <a:endParaRPr lang="fr-CH" sz="1600" dirty="0"/>
          </a:p>
          <a:p>
            <a:r>
              <a:rPr lang="fr-CH" sz="1050" dirty="0">
                <a:hlinkClick r:id="rId6"/>
              </a:rPr>
              <a:t>https://www.vd.ch/toutes-les-autorites/departements/departement-du-territoire-et-de-lenvironnement-dte/direction-generale-de-lenvironnement-dge/responsables-par-domaine</a:t>
            </a:r>
            <a:r>
              <a:rPr lang="fr-CH" sz="1050" dirty="0" smtClean="0">
                <a:hlinkClick r:id="rId6"/>
              </a:rPr>
              <a:t>/</a:t>
            </a:r>
            <a:endParaRPr lang="fr-CH" sz="1050" dirty="0" smtClean="0"/>
          </a:p>
          <a:p>
            <a:endParaRPr lang="fr-CH" sz="1050" dirty="0"/>
          </a:p>
        </p:txBody>
      </p:sp>
    </p:spTree>
    <p:extLst>
      <p:ext uri="{BB962C8B-B14F-4D97-AF65-F5344CB8AC3E}">
        <p14:creationId xmlns:p14="http://schemas.microsoft.com/office/powerpoint/2010/main" val="23924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presentation">
  <a:themeElements>
    <a:clrScheme name="modele-servi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-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modele-presentation</Template>
  <TotalTime>13418</TotalTime>
  <Words>484</Words>
  <Application>Microsoft Office PowerPoint</Application>
  <PresentationFormat>Affichage à l'écran (4:3)</PresentationFormat>
  <Paragraphs>81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modele-presentation</vt:lpstr>
      <vt:lpstr>Appui cantonal aux projets de desserte forestière</vt:lpstr>
      <vt:lpstr>Chronologie</vt:lpstr>
      <vt:lpstr>Sources des subventions</vt:lpstr>
      <vt:lpstr>Mesures subventionnables et conditions</vt:lpstr>
      <vt:lpstr>Mesures subventionnables et conditions</vt:lpstr>
      <vt:lpstr>Projets de desserte mixte</vt:lpstr>
      <vt:lpstr>Conclusions</vt:lpstr>
      <vt:lpstr>Projets de desserte mixte réalisés ou en cours</vt:lpstr>
      <vt:lpstr>Présentation PowerPoint</vt:lpstr>
    </vt:vector>
  </TitlesOfParts>
  <Company>Etat de Vaud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h3c6z9</dc:creator>
  <cp:lastModifiedBy>Thomas Zumbrunnen</cp:lastModifiedBy>
  <cp:revision>908</cp:revision>
  <cp:lastPrinted>2018-11-22T09:40:18Z</cp:lastPrinted>
  <dcterms:created xsi:type="dcterms:W3CDTF">2013-08-26T07:59:48Z</dcterms:created>
  <dcterms:modified xsi:type="dcterms:W3CDTF">2018-11-22T09:53:16Z</dcterms:modified>
</cp:coreProperties>
</file>