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cleaned_by_fortinet-->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09" r:id="rId5"/>
    <p:sldId id="265" r:id="rId6"/>
    <p:sldId id="310" r:id="rId7"/>
    <p:sldId id="311" r:id="rId8"/>
    <p:sldId id="312" r:id="rId9"/>
    <p:sldId id="268" r:id="rId10"/>
    <p:sldId id="259" r:id="rId11"/>
    <p:sldId id="261" r:id="rId12"/>
    <p:sldId id="993" r:id="rId13"/>
    <p:sldId id="313" r:id="rId14"/>
    <p:sldId id="994" r:id="rId15"/>
    <p:sldId id="995" r:id="rId16"/>
    <p:sldId id="996" r:id="rId17"/>
    <p:sldId id="997" r:id="rId18"/>
    <p:sldId id="1001" r:id="rId19"/>
    <p:sldId id="262" r:id="rId20"/>
    <p:sldId id="999" r:id="rId21"/>
    <p:sldId id="1000" r:id="rId22"/>
    <p:sldId id="1002" r:id="rId23"/>
    <p:sldId id="1003"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DBB"/>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94" autoAdjust="0"/>
    <p:restoredTop sz="75655" autoAdjust="0"/>
  </p:normalViewPr>
  <p:slideViewPr>
    <p:cSldViewPr snapToGrid="0" snapToObjects="1" showGuides="1">
      <p:cViewPr varScale="1">
        <p:scale>
          <a:sx n="67" d="100"/>
          <a:sy n="67" d="100"/>
        </p:scale>
        <p:origin x="1329" y="3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30T08:21:22.739"/>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2720 413 2048 0 0,'0'-6'-314'0'0,"0"5"506"0"0,0-1 0 0 0,0 1 0 0 0,0 0 0 0 0,0 0-1 0 0,0-1 1 0 0,0 1 0 0 0,1 0 0 0 0,-1 0 0 0 0,0-1-1 0 0,1 1 1 0 0,-1 0 0 0 0,1 0 0 0 0,0 0 0 0 0,-1 0 0 0 0,1-1-1 0 0,0 1 1 0 0,-1 0 0 0 0,1 0 0 0 0,0 1 0 0 0,2-3 0 0 0,13-13-59 0 0,-11 14-115 0 0,-3 1 114 0 0,-6-5 19 0 0,-9-4 489 0 0,12 10-571 0 0,-1 0 0 0 0,1-1 0 0 0,0 1 0 0 0,0-1 0 0 0,0 1 0 0 0,1-1 0 0 0,-1 0 1 0 0,0 1-1 0 0,0-1 0 0 0,0 0 0 0 0,0 0 0 0 0,1 1 0 0 0,-1-1 0 0 0,0 0 1 0 0,1 0-1 0 0,-1 0 0 0 0,0 0 0 0 0,1 0 0 0 0,0 0 0 0 0,-1-2 0 0 0,0 3-39 0 0,1-1-1 0 0,-1 1 0 0 0,1-1 0 0 0,-1 1 0 0 0,1-1 1 0 0,-1 1-1 0 0,1-1 0 0 0,-1 1 0 0 0,1 0 0 0 0,-1-1 1 0 0,0 1-1 0 0,1 0 0 0 0,-1-1 0 0 0,0 1 0 0 0,1 0 1 0 0,-1 0-1 0 0,0 0 0 0 0,-1-1 0 0 0,-16-2 376 0 0,11 2-204 0 0,7 1-197 0 0,0 0 0 0 0,0 0 1 0 0,0 0-1 0 0,-1 0 0 0 0,1 0 1 0 0,0 0-1 0 0,0 0 0 0 0,0 0 1 0 0,0-1-1 0 0,0 1 0 0 0,-1 0 1 0 0,1 0-1 0 0,0 0 0 0 0,0 0 1 0 0,0 0-1 0 0,0 0 0 0 0,0-1 1 0 0,0 1-1 0 0,0 0 0 0 0,0 0 1 0 0,0 0-1 0 0,-1 0 0 0 0,1-1 1 0 0,0 1-1 0 0,0 0 0 0 0,0 0 1 0 0,0 0-1 0 0,0 0 0 0 0,0-1 1 0 0,0 1-1 0 0,0 0 0 0 0,0 0 1 0 0,0 0-1 0 0,0 0 0 0 0,0-1 1 0 0,0 1-1 0 0,1 0 0 0 0,-1 0 1 0 0,0 0-1 0 0,0-1 0 0 0,-1-3 52 0 0,0 4-27 0 0,-1-1-1 0 0,0 1 0 0 0,0 0 1 0 0,1-1-1 0 0,-1 1 1 0 0,0 0-1 0 0,0 0 1 0 0,1 0-1 0 0,-1 0 0 0 0,-3 1 1 0 0,-16-1 62 0 0,3-4 43 0 0,12 3-13 0 0,0 0 0 0 0,0 0 0 0 0,-1-1-1 0 0,1 0 1 0 0,1 0 0 0 0,-1-1 0 0 0,-6-3-1 0 0,9 5-55 0 0,0-1 0 0 0,0 1 0 0 0,-1-1 0 0 0,1 1 0 0 0,0 0 0 0 0,-1 0 0 0 0,1 1 0 0 0,-5-1 0 0 0,-14-4 103 0 0,-6-2 116 0 0,23 6-260 0 0,1 0 1 0 0,-1-1 0 0 0,0 1 0 0 0,1-1 0 0 0,-1 1 0 0 0,1-2 0 0 0,-1 1 0 0 0,-4-4 0 0 0,-8-4 60 0 0,0 0 0 0 0,-1 0 0 0 0,0 2 0 0 0,-26-9 0 0 0,-35-18 80 0 0,22 8-84 0 0,-90-29 0 0 0,86 34-37 0 0,36 12-45 0 0,15 6-17 0 0,1 0 0 0 0,-17-4 0 0 0,-22-1 7 0 0,-1 3-1 0 0,1 1 1 0 0,-1 3 0 0 0,0 2-1 0 0,-61 7 1 0 0,-177 14-42 0 0,150-13 110 0 0,-160 33-55 0 0,143-15 32 0 0,120-21-50 0 0,-101 19-20 0 0,67-9 63 0 0,31-8-22 0 0,-35 12-1 0 0,49-11-32 0 0,-1 2 1 0 0,2 0-1 0 0,-35 22 0 0 0,40-22 65 0 0,7-4-40 0 0,0 0 0 0 0,1 0 0 0 0,0 1 0 0 0,0 0 0 0 0,0 0 0 0 0,1 1 0 0 0,-11 13-1 0 0,-17 22 28 0 0,22-29-58 0 0,12-12 35 0 0,0-1 1 0 0,0 1 0 0 0,0 0-1 0 0,0 0 1 0 0,0 0 0 0 0,1 1 0 0 0,-1-1-1 0 0,1 0 1 0 0,-1 0 0 0 0,0 4-1 0 0,0-2-13 0 0,-25 100 34 0 0,25-93-32 0 0,0 0 1 0 0,0-1-1 0 0,1 1 1 0 0,1 0 0 0 0,0 0-1 0 0,1 0 1 0 0,0 0-1 0 0,0 0 1 0 0,1 0-1 0 0,0-1 1 0 0,6 14-1 0 0,-2-7 98 0 0,-5-11-83 0 0,1-1-1 0 0,0 0 0 0 0,0 0 1 0 0,1 0-1 0 0,0-1 0 0 0,-1 1 1 0 0,7 7-1 0 0,1-2 7 0 0,1 0 0 0 0,0-1 0 0 0,18 12 0 0 0,-5-4-40 0 0,18 9 25 0 0,-31-21 16 0 0,-1 1 0 0 0,-1 0 0 0 0,14 12 0 0 0,-16-12 5 0 0,1-1 0 0 0,0 1 1 0 0,0-1-1 0 0,0 0 0 0 0,14 5 1 0 0,47 15 14 0 0,-42-17-37 0 0,-3-1 10 0 0,37 5 1 0 0,3 1-12 0 0,-49-8 110 0 0,10 1-85 0 0,73 12 63 0 0,-52-7-54 0 0,-18-5-12 0 0,-17-3-18 0 0,0-1-1 0 0,0 0 1 0 0,19 1 0 0 0,51 1 45 0 0,-11 1 128 0 0,-3 1-186 0 0,-52-6 6 0 0,0 2 0 0 0,22 4 0 0 0,14 2 24 0 0,-31-6-43 0 0,21 4 0 0 0,-35-5 47 0 0,1 1-1 0 0,0 0 1 0 0,-1 0-1 0 0,1 1 1 0 0,-1 0 0 0 0,10 6-1 0 0,-10-6-31 0 0,0 0 0 0 0,1 0 0 0 0,-1 0 0 0 0,1-1-1 0 0,-1 0 1 0 0,8 2 0 0 0,43 5 98 0 0,-45-7-76 0 0,66 2 12 0 0,4 2 32 0 0,-58-3 39 0 0,4 1-78 0 0,30 8 0 0 0,-21-1 37 0 0,-1-2 0 0 0,1-2-1 0 0,1-1 1 0 0,-1-2 0 0 0,48-1-1 0 0,124-18 605 0 0,-179 9-618 0 0,-1 0 0 0 0,43-16 0 0 0,-43 13 28 0 0,-20 6-66 0 0,0 0-1 0 0,1 1 1 0 0,-1 0-1 0 0,1 1 0 0 0,16-1 1 0 0,-18 1-2 0 0,-1 0 0 0 0,1 0-1 0 0,-1-1 1 0 0,0 0 0 0 0,0 0 0 0 0,12-5 0 0 0,21-6 44 0 0,-34 11-43 0 0,0 0 1 0 0,-1-1-1 0 0,1 1 1 0 0,0-1-1 0 0,8-6 1 0 0,-7 5 18 0 0,-1 0 1 0 0,0 1-1 0 0,13-5 1 0 0,-8 3-2 0 0,-1 1 1 0 0,1-2-1 0 0,18-12 1 0 0,-6 4-19 0 0,-5 3 53 0 0,24-20-1 0 0,-40 30-49 0 0,-1-1 0 0 0,0 0 0 0 0,1 1-1 0 0,-1-1 1 0 0,0 0 0 0 0,0 0 0 0 0,0 1 0 0 0,0-1 0 0 0,-1 0-1 0 0,1 0 1 0 0,0 0 0 0 0,0-3 0 0 0,-1 2 7 0 0,1 1 1 0 0,-1 0-1 0 0,1-1 1 0 0,0 1-1 0 0,0 0 1 0 0,0-1-1 0 0,3-2 1 0 0,-3 3-21 0 0,27-31 15 0 0,42-42 1 0 0,-67 71 3 0 0,0 1 0 0 0,-1-1 0 0 0,0 1 0 0 0,1-1 0 0 0,-1 0 0 0 0,-1 0 1 0 0,1 0-1 0 0,0 0 0 0 0,-1 0 0 0 0,2-9 0 0 0,0-1-69 0 0,-2 9 70 0 0,0 1 1 0 0,0-1 0 0 0,-1 0-1 0 0,1 0 1 0 0,-1 0 0 0 0,0 1 0 0 0,-1-1-1 0 0,1 0 1 0 0,-1 0 0 0 0,0 1-1 0 0,0-1 1 0 0,-1 0 0 0 0,1 1-1 0 0,-1-1 1 0 0,0 1 0 0 0,0 0 0 0 0,-4-6-1 0 0,-2-2 9 0 0,0 1-1 0 0,-1-1 1 0 0,0 2-1 0 0,-16-15 0 0 0,-7-3 5 0 0,-14-14-187 0 0,38 35 198 0 0,-1-1 0 0 0,1 2 0 0 0,-2-1 0 0 0,1 1-1 0 0,-16-7 1 0 0,16 8-426 0 0,-1 0 0 0 0,1 0 0 0 0,0-1 0 0 0,0 0-1 0 0,-13-14 1 0 0,20 18-212 0 0,0 0 1 0 0,0-1-1 0 0,1 1 0 0 0,-1 0 0 0 0,1 0 1 0 0,0-1-1 0 0,0 1 0 0 0,-2-5 0 0 0,0 1-1925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30T08:21:26.161"/>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2538 245 2729 0 0,'-3'-3'2728'0'0,"3"3"-2709"0"0,0 1-1 0 0,0-1 0 0 0,0 0 0 0 0,0 0 0 0 0,0 0 0 0 0,-1 1 0 0 0,1-1 0 0 0,0 0 0 0 0,0 0 0 0 0,0 1 0 0 0,0-1 0 0 0,0 0 1 0 0,0 0-1 0 0,0 0 0 0 0,0 1 0 0 0,-1-1 0 0 0,1 0 0 0 0,0 0 0 0 0,0 0 0 0 0,0 0 0 0 0,0 1 0 0 0,-1-1 0 0 0,1 0 0 0 0,0 0 1 0 0,0 0-1 0 0,0 0 0 0 0,-1 0 0 0 0,1 0 0 0 0,0 1 0 0 0,0-1 0 0 0,0 0 0 0 0,-1 0 0 0 0,1 0 0 0 0,0 0 0 0 0,0 0 0 0 0,-1 0 0 0 0,1 0 1 0 0,0 0-1 0 0,-1 0 23 0 0,0 1 1 0 0,-1-1-1 0 0,1 0 1 0 0,0 0 0 0 0,0 0-1 0 0,0 1 1 0 0,0-1-1 0 0,0 0 1 0 0,0 0-1 0 0,0-1 1 0 0,0 1 0 0 0,-1 0-1 0 0,1 0 1 0 0,0 0-1 0 0,0-1 1 0 0,0 1-1 0 0,0-1 1 0 0,0 1 0 0 0,0-1-1 0 0,0 1 1 0 0,0-1-1 0 0,0 1 1 0 0,0-1-1 0 0,1 0 1 0 0,-1 1 0 0 0,0-1-1 0 0,0 0 1 0 0,1 0-1 0 0,-1 0 1 0 0,0 0-1 0 0,1 0 1 0 0,-1 0 0 0 0,0 0-1 0 0,1 0 1 0 0,0 0-1 0 0,-1 0 1 0 0,1 0 0 0 0,0 0-1 0 0,-1-2 1 0 0,1 1-30 0 0,-1 0-1 0 0,0 0 1 0 0,0 0 0 0 0,1 0 0 0 0,-1 1 0 0 0,0-1 0 0 0,0 0 0 0 0,-1 0-1 0 0,1 0 1 0 0,0 1 0 0 0,-1-1 0 0 0,1 1 0 0 0,-1-1 0 0 0,1 1 0 0 0,-1 0-1 0 0,0-1 1 0 0,1 1 0 0 0,-4-1 0 0 0,0 0-7 0 0,1 1 1 0 0,-1 0-1 0 0,0 0 0 0 0,0 1 1 0 0,0-1-1 0 0,-9 1 0 0 0,-63-3 922 0 0,66 1-725 0 0,1 0 1 0 0,-17-6-1 0 0,-15-2-74 0 0,-40-7 103 0 0,71 14-227 0 0,-36-10-140 0 0,12 9 194 0 0,12 2-67 0 0,-22-6 1 0 0,16 6 101 0 0,25 2-102 0 0,-1 0-1 0 0,1 0 1 0 0,0-1-1 0 0,0 1 1 0 0,0-1-1 0 0,0 0 1 0 0,0 0 0 0 0,-6-2-1 0 0,-16-9 26 0 0,-1 2 1 0 0,-1 1-1 0 0,0 1 0 0 0,0 1 0 0 0,-38-3 0 0 0,-34-1 34 0 0,-71-15-45 0 0,142 21-8 0 0,8 1 9 0 0,0 1 0 0 0,0 1-1 0 0,-32 1 1 0 0,5 4-20 0 0,-118 11-56 0 0,147-12 125 0 0,-26-2 0 0 0,26 0-59 0 0,-22 3 1 0 0,22-2-57 0 0,-30-2 1 0 0,-3 1 92 0 0,-25 3 86 0 0,-39 3-167 0 0,66-1 18 0 0,19-3 18 0 0,0 2 0 0 0,-41 10 1 0 0,37-8 23 0 0,27-5-5 0 0,1-1 0 0 0,0 2 1 0 0,0-1-1 0 0,-14 5 0 0 0,-9 8-19 0 0,11-5-5 0 0,-1 0-1 0 0,-34 9 1 0 0,44-15 36 0 0,0 1 0 0 0,0 1 1 0 0,0 0-1 0 0,0 0 0 0 0,1 1 0 0 0,0 0 1 0 0,-15 12-1 0 0,-1 1-14 0 0,-40 37 133 0 0,56-49-122 0 0,0 1-1 0 0,1 0 1 0 0,0 0 0 0 0,0 0-1 0 0,1 1 1 0 0,0 0-1 0 0,1 1 1 0 0,0 0 0 0 0,-8 17-1 0 0,0 22-121 0 0,13-48 108 0 0,1 0 1 0 0,0 1-1 0 0,-1-1 1 0 0,1 0 0 0 0,0 1-1 0 0,0-1 1 0 0,0 0-1 0 0,0 1 1 0 0,0-1 0 0 0,0 1-1 0 0,0-1 1 0 0,1 0 0 0 0,-1 1-1 0 0,0-1 1 0 0,1 0-1 0 0,-1 1 1 0 0,1-1 0 0 0,-1 0-1 0 0,1 0 1 0 0,0 1-1 0 0,-1-1 1 0 0,1 0 0 0 0,0 0-1 0 0,1 2 1 0 0,-1-1-7 0 0,-1 0-1 0 0,1 0 1 0 0,-1 1 0 0 0,0-1 0 0 0,0 0 0 0 0,0 1-1 0 0,0-1 1 0 0,-1 0 0 0 0,1 0 0 0 0,-1 0 0 0 0,-1 5-1 0 0,-2 16-20 0 0,4-21 28 0 0,0 0 1 0 0,1 0-1 0 0,-1 0 0 0 0,0 0 0 0 0,1 0 1 0 0,-1 0-1 0 0,1 0 0 0 0,0-1 1 0 0,1 3-1 0 0,4 16-133 0 0,-6-17 134 0 0,0-1 1 0 0,0 0 0 0 0,0 1 0 0 0,0-1 0 0 0,0 0 0 0 0,-1 0 0 0 0,1 1 0 0 0,-1-1 0 0 0,0 0 0 0 0,-1 4 0 0 0,-4 13-65 0 0,5-14 76 0 0,1 0 1 0 0,0 1-1 0 0,1-1 0 0 0,-1 0 1 0 0,3 10-1 0 0,0-2-42 0 0,-2-8 33 0 0,0-1-1 0 0,1 0 1 0 0,0 1-1 0 0,0-1 1 0 0,0 0-1 0 0,0 0 1 0 0,1 0-1 0 0,0-1 1 0 0,-1 1-1 0 0,1-1 1 0 0,1 1-1 0 0,5 4 1 0 0,10 13 102 0 0,-15-18-124 0 0,-1 1 1 0 0,1-1 0 0 0,-1-1-1 0 0,1 1 1 0 0,0 0 0 0 0,0-1-1 0 0,0 0 1 0 0,8 3 0 0 0,17 10 105 0 0,-25-13-80 0 0,0 1 0 0 0,0-1 0 0 0,0-1 0 0 0,0 1-1 0 0,1-1 1 0 0,-1 0 0 0 0,9 2 0 0 0,-7-2-10 0 0,0 0 0 0 0,-1 0 0 0 0,1 1 0 0 0,-1 0 0 0 0,6 3 1 0 0,1 0 23 0 0,0 0 1 0 0,0-1 0 0 0,1 0 0 0 0,-1-1-1 0 0,1-1 1 0 0,24 3 0 0 0,25 4-146 0 0,32 17 281 0 0,-82-24-175 0 0,0 0 0 0 0,0 0 0 0 0,0-1-1 0 0,21-1 1 0 0,-15-2 57 0 0,0 2-1 0 0,0 0 0 0 0,1 1 0 0 0,-1 1 0 0 0,34 8 1 0 0,-37-6-6 0 0,0-2-1 0 0,0 0 1 0 0,15-1 0 0 0,28 5 0 0 0,4 6 14 0 0,30 6 75 0 0,-52-11-38 0 0,-27-4-6 0 0,0-1 1 0 0,25 2-1 0 0,54 3 194 0 0,-16-1-193 0 0,3-2 94 0 0,53 0-102 0 0,-109-5-19 0 0,35-6-1 0 0,-1-1-32 0 0,67-5 40 0 0,45 0-11 0 0,-72 2 31 0 0,-80 8-125 0 0,86-19 119 0 0,-101 21-86 0 0,27-9 43 0 0,-25 8-13 0 0,0 0-1 0 0,1 0 0 0 0,-1 1 0 0 0,1 0 0 0 0,-1 0 1 0 0,1 0-1 0 0,-1 0 0 0 0,7 0 0 0 0,-7 1-13 0 0,0 0-1 0 0,1-1 1 0 0,-1 0-1 0 0,1 0 0 0 0,-1 0 1 0 0,0 0-1 0 0,1-1 1 0 0,-1 0-1 0 0,5-2 1 0 0,35-26 96 0 0,-26 17-104 0 0,-6 3 48 0 0,0 0 0 0 0,-1-1 0 0 0,0-1 0 0 0,-1 0 0 0 0,0 0 0 0 0,10-18 1 0 0,-10 14-14 0 0,-1-1 0 0 0,0 0 1 0 0,-1 0-1 0 0,-1-1 1 0 0,-1 0-1 0 0,6-28 1 0 0,-9 34 53 0 0,0 0-1 0 0,6-11 1 0 0,-2 2 13 0 0,2-3-36 0 0,-5 14-58 0 0,-1 0 0 0 0,1 1 0 0 0,-2-1 0 0 0,3-18 0 0 0,-5 24-12 0 0,0 1 0 0 0,0-1 1 0 0,0 1-1 0 0,-1 0 1 0 0,1-1-1 0 0,-1 1 1 0 0,0 0-1 0 0,0-1 1 0 0,0 1-1 0 0,0 0 1 0 0,-1 0-1 0 0,1 0 1 0 0,-1 0-1 0 0,0 0 0 0 0,0 0 1 0 0,0 0-1 0 0,0 0 1 0 0,-4-3-1 0 0,-10-10-239 0 0,-1 1 0 0 0,0 1 0 0 0,-32-20 0 0 0,18 13-1289 0 0,-37-34 0 0 0,49 40 357 0 0,13 9 452 0 0,-1 1 1 0 0,-1 0-1 0 0,-8-6 1 0 0,-4 3-440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30T08:21:29.213"/>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2676 562 1712 0 0,'3'-10'2219'0'0,"-3"8"-1913"0"0,1 0-1 0 0,-1 1 1 0 0,1-1 0 0 0,-1 0-1 0 0,1 0 1 0 0,-1 1-1 0 0,1-1 1 0 0,1-2-1 0 0,9-11 600 0 0,20-23-1 0 0,-16 22-882 0 0,-1-1 1 0 0,-1-1-1 0 0,0 0 1 0 0,-2-1-1 0 0,14-28 1 0 0,-23 41-4 0 0,0-1 1 0 0,0 1-1 0 0,2-12 1 0 0,-4 15 1 0 0,1 1 0 0 0,-1-1 0 0 0,0 0 0 0 0,0 1 1 0 0,0-1-1 0 0,0 1 0 0 0,0-1 0 0 0,-1 0 0 0 0,1 1 0 0 0,-1-1 1 0 0,0 1-1 0 0,-1-5 0 0 0,0 5 42 0 0,0 0 1 0 0,0 1 0 0 0,0-1-1 0 0,-1 0 1 0 0,1 0-1 0 0,0 1 1 0 0,-1 0-1 0 0,1-1 1 0 0,-1 1-1 0 0,1 0 1 0 0,-1 0-1 0 0,-4-1 1 0 0,-17-8 858 0 0,13 2-689 0 0,-1 1-1 0 0,0 0 1 0 0,0 1-1 0 0,0 1 1 0 0,-16-5-1 0 0,-66-13-178 0 0,81 20-38 0 0,-52-16 190 0 0,59 19-197 0 0,-195-41 177 0 0,-243-43-154 0 0,245 60-54 0 0,149 21 17 0 0,-1 2 0 0 0,-50 6 0 0 0,-54 21 0 0 0,33-4 7 0 0,-84 16-43 0 0,122-24 58 0 0,1 4-1 0 0,-118 43 1 0 0,132-38-103 0 0,-58 23 236 0 0,97-28-197 0 0,24-13 38 0 0,-1-1 0 0 0,0 0 0 0 0,-7 3 1 0 0,-8 1 39 0 0,-10 4 61 0 0,-31 17 0 0 0,53-24-45 0 0,1 0-1 0 0,0 2 0 0 0,0-1 0 0 0,0 1 1 0 0,1 0-1 0 0,-1 1 0 0 0,-8 11 0 0 0,-13 15-91 0 0,23-27 43 0 0,0 0 0 0 0,0 1-1 0 0,1 0 1 0 0,0 0 0 0 0,0 0 0 0 0,1 1 0 0 0,0 0 0 0 0,-5 13 0 0 0,0 4 3 0 0,-19 35 0 0 0,25-51 24 0 0,1-1-27 0 0,0 1 0 0 0,0-1 0 0 0,2 1 0 0 0,-1 0-1 0 0,1 0 1 0 0,0 0 0 0 0,1 0 0 0 0,2 14 0 0 0,1-7 44 0 0,0 0 1 0 0,2 0-1 0 0,0-1 1 0 0,1 1-1 0 0,13 26 0 0 0,-9-22-14 0 0,-8-17-16 0 0,0-1 0 0 0,1 1 1 0 0,-1 0-1 0 0,1 0 0 0 0,0-1 1 0 0,0 0-1 0 0,1 1 1 0 0,-1-1-1 0 0,0 0 0 0 0,6 2 1 0 0,6 5 25 0 0,21 10 1 0 0,-19-11 13 0 0,23 10 57 0 0,0-2 0 0 0,51 14 0 0 0,-56-19-184 0 0,-29-10 83 0 0,-1 0 0 0 0,1 1 0 0 0,-1 0 0 0 0,8 5 0 0 0,3 2 53 0 0,-7-6-53 0 0,0 0 0 0 0,1 0 0 0 0,18 4-1 0 0,-4-1 116 0 0,167 51 317 0 0,-183-55-438 0 0,34 11 18 0 0,69 32 0 0 0,-99-41 15 0 0,0 0-1 0 0,1-1 0 0 0,-1-1 0 0 0,1 0 1 0 0,19 2-1 0 0,-3-1 94 0 0,132 25-9 0 0,-136-25-90 0 0,38 1 0 0 0,14 2-54 0 0,-36-1 58 0 0,79 1 1 0 0,-84-6-46 0 0,37 8 1 0 0,4-1 46 0 0,-22-3-38 0 0,-11-2 35 0 0,54-1 0 0 0,-29-4-68 0 0,26-1-11 0 0,-82 2 98 0 0,1 2 1 0 0,17 1-1 0 0,13 1-70 0 0,-14-2 47 0 0,-1-2 0 0 0,1-1 0 0 0,33-7 0 0 0,45-6 127 0 0,1 1 47 0 0,-107 14-198 0 0,15-2-4 0 0,0-1-1 0 0,17-5 0 0 0,-18 4 42 0 0,56-11 2 0 0,42-13-63 0 0,-109 26 32 0 0,1 0 0 0 0,0 0 0 0 0,-1 0 0 0 0,1-1 1 0 0,-1 0-1 0 0,0 0 0 0 0,0-1 0 0 0,0 1 0 0 0,0-1 0 0 0,-1 0 1 0 0,1 0-1 0 0,-1-1 0 0 0,0 1 0 0 0,-1-1 0 0 0,6-7 0 0 0,-3 2 67 0 0,1 2-1 0 0,16-17 1 0 0,10-10 92 0 0,-25 23-167 0 0,2-1 15 0 0,0-1-1 0 0,-1 1 1 0 0,-1-2 0 0 0,13-28 0 0 0,1-4 38 0 0,-12 29-120 0 0,5-11 143 0 0,-8 18-71 0 0,-1 0 0 0 0,-1 0 0 0 0,5-15 0 0 0,-5 10-2 0 0,0-2-1 0 0,-2 1 1 0 0,0 0-1 0 0,-1-1 1 0 0,0 1-1 0 0,-2-1 1 0 0,0 1 0 0 0,-1-1-1 0 0,-6-34 1 0 0,-5 16-31 0 0,-1-1 1 0 0,-21-40-1 0 0,29 65-24 0 0,-4-3 41 0 0,1 1 0 0 0,-2 0 0 0 0,0 1 0 0 0,0 0 0 0 0,-1 0 0 0 0,-16-13 0 0 0,-22-27-33 0 0,5-13-407 0 0,34 54 58 0 0,-1 1 0 0 0,-1 1 1 0 0,1 0-1 0 0,-25-16 0 0 0,-56-26-4188 0 0,27 17-23 0 0,44 22 3513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30T08:21:34.262"/>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2657 304 1728 0 0,'-10'-8'422'0'0,"9"7"-334"0"0,0 0 1 0 0,0 1-1 0 0,0-1 0 0 0,1 0 0 0 0,-1 0 0 0 0,0 1 0 0 0,0-1 0 0 0,1 0 0 0 0,-1 0 0 0 0,0 0 0 0 0,1 0 0 0 0,-1 0 0 0 0,1 0 0 0 0,-1 0 0 0 0,1 0 0 0 0,-1 0 0 0 0,1 0 0 0 0,0 0 0 0 0,0 0 0 0 0,-1-1 0 0 0,1 1 0 0 0,0 0 0 0 0,0 0 1 0 0,0 0-1 0 0,1-2 0 0 0,-2-6 170 0 0,2 1 1 0 0,-1-1 0 0 0,4-15 0 0 0,-1 15-94 0 0,-2 7-133 0 0,0 1 1 0 0,0-1-1 0 0,-1 1 0 0 0,1-1 1 0 0,-1 0-1 0 0,1 1 1 0 0,-1-1-1 0 0,0 0 1 0 0,1 0-1 0 0,-1 1 0 0 0,0-1 1 0 0,0 0-1 0 0,0 0 1 0 0,0 1-1 0 0,-1-4 1 0 0,0 4-16 0 0,0 0 1 0 0,0 0-1 0 0,0 0 1 0 0,0 1-1 0 0,0-1 1 0 0,0 1-1 0 0,0-1 1 0 0,0 1-1 0 0,-1-1 1 0 0,1 1-1 0 0,0-1 1 0 0,0 1-1 0 0,0 0 1 0 0,-1 0-1 0 0,1 0 1 0 0,0 0-1 0 0,0-1 1 0 0,0 2-1 0 0,-1-1 1 0 0,1 0-1 0 0,-2 0 1 0 0,-2 2 198 0 0,0-1-1 0 0,0 1 1 0 0,-9 4 0 0 0,-8 3 1014 0 0,14-5-471 0 0,7-4-720 0 0,1 0 0 0 0,0 0 0 0 0,-1 0 0 0 0,1 1 0 0 0,0-1 0 0 0,-1 0 0 0 0,1 0 0 0 0,0 0 0 0 0,-1 0 0 0 0,1 0 0 0 0,-1 0 0 0 0,1 0 0 0 0,0 0 0 0 0,-1 0 0 0 0,1 0 0 0 0,-1 0 0 0 0,1 0 0 0 0,0 0 0 0 0,-1 0 0 0 0,1 0 0 0 0,0 0 0 0 0,-1 0 0 0 0,1 0 0 0 0,-1 0 0 0 0,1-1 0 0 0,-1 1 0 0 0,-5-2-7 0 0,0-1 1 0 0,-1 2-1 0 0,1-1 1 0 0,-1 1-1 0 0,1 0 1 0 0,-1 0-1 0 0,-11 1 1 0 0,-14-1-15 0 0,1-1 0 0 0,-1-2 0 0 0,-41-9 0 0 0,-12-4 19 0 0,53 13-16 0 0,26 4-19 0 0,0-1 0 0 0,0 1 0 0 0,-9-3 1 0 0,-21-6 53 0 0,0 2 0 0 0,-74-5 0 0 0,12 1 35 0 0,-10 1 31 0 0,-10-4-117 0 0,100 12 41 0 0,1 0-1 0 0,0-2 1 0 0,-16-5-1 0 0,12 4-22 0 0,-26-5 0 0 0,28 7 26 0 0,1-1-1 0 0,-22-8 0 0 0,23 6-68 0 0,-1 1 0 0 0,-25-4-1 0 0,-7 5 37 0 0,1 2 0 0 0,-1 3-1 0 0,1 1 1 0 0,0 3-1 0 0,-76 16 1 0 0,10-6-22 0 0,35-5 58 0 0,-26 12 50 0 0,73-12-101 0 0,-33 14-1 0 0,21-9 1 0 0,26-9-43 0 0,-30 13 1 0 0,31-11 108 0 0,-33 10 1 0 0,2-2-35 0 0,18-3 4 0 0,1 1 0 0 0,1 1 1 0 0,-39 27-1 0 0,40-19 11 0 0,-10 6-36 0 0,28-20 3 0 0,-1 1-1 0 0,1-1 1 0 0,1 1 0 0 0,0 1-1 0 0,0 0 1 0 0,-11 19 0 0 0,14-21-12 0 0,0 1 1 0 0,1-1-1 0 0,0 1 1 0 0,0 0-1 0 0,1 0 1 0 0,1 1-1 0 0,0-1 1 0 0,0 1-1 0 0,1-1 1 0 0,-2 15-1 0 0,4-14-57 0 0,-2 3 44 0 0,1-1 0 0 0,1 1 1 0 0,0 0-1 0 0,3 21 1 0 0,2-10 55 0 0,-3-10-36 0 0,1 0 0 0 0,6 18 0 0 0,-3-15-24 0 0,1 1 0 0 0,1-1 0 0 0,1 0 1 0 0,0-1-1 0 0,2 0 0 0 0,14 19 1 0 0,-18-28 30 0 0,0 1 1 0 0,0-1-1 0 0,1-1 1 0 0,12 9-1 0 0,-15-12-19 0 0,0-1-1 0 0,0 0 1 0 0,1 0-1 0 0,-1-1 1 0 0,1 0-1 0 0,0 0 1 0 0,0 0-1 0 0,0 0 1 0 0,8 0-1 0 0,5 2 4 0 0,-1 0 0 0 0,0 1 0 0 0,0 1 1 0 0,34 16-1 0 0,-40-17-7 0 0,1-1 0 0 0,0 0 0 0 0,25 4 1 0 0,15 4-36 0 0,-10 1 60 0 0,0-1 0 0 0,1-3 0 0 0,47 5 0 0 0,27 4-44 0 0,-7-1 98 0 0,-34-8-122 0 0,84 4 88 0 0,83-17-63 0 0,-53 20-15 0 0,-124-8 145 0 0,-23-4-21 0 0,0-3 0 0 0,66-6-1 0 0,87-21 58 0 0,-179 24-97 0 0,71-9 178 0 0,60-4 13 0 0,-130 14-162 0 0,13 1-57 0 0,0-2 1 0 0,1-1 0 0 0,33-9-1 0 0,-16 3 36 0 0,-35 6-73 0 0,27-6 1 0 0,-21 2 46 0 0,0-1 1 0 0,-1 0-1 0 0,0-2 1 0 0,-1 0-1 0 0,30-21 1 0 0,31-19 183 0 0,-48 32-122 0 0,-29 16-76 0 0,1-1 0 0 0,-1 0 1 0 0,1 0-1 0 0,-1 0 0 0 0,0 0 1 0 0,0-1-1 0 0,-1 1 0 0 0,1-1 0 0 0,-1 1 1 0 0,0-1-1 0 0,0 0 0 0 0,0 0 0 0 0,0 0 1 0 0,-1 0-1 0 0,3-8 0 0 0,-1-1 43 0 0,-1 0 1 0 0,0 0-1 0 0,0-26 0 0 0,-3 25-38 0 0,0 1-1 0 0,-1 0 0 0 0,0 0 0 0 0,-1 0 0 0 0,0 1 1 0 0,-1-1-1 0 0,-1 1 0 0 0,-10-21 0 0 0,7 21-27 0 0,-1-1 1 0 0,-1 1-1 0 0,0 1 0 0 0,0 0 0 0 0,-1 0 1 0 0,-18-13-1 0 0,-16-16-146 0 0,-32-29-1039 0 0,41 38-141 0 0,23 20-182 0 0,-1 1 1 0 0,0 0 0 0 0,-1 1-1 0 0,-27-12 1 0 0,14 9 249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30T08:22:26.883"/>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39 108 1712 0 0,'-4'0'118'0'0,"-14"0"-166"0"0,18 0 87 0 0,-1 0 0 0 0,1 0 0 0 0,-1 0 0 0 0,1 0-1 0 0,0-1 1 0 0,-1 1 0 0 0,1 0 0 0 0,-1 0 0 0 0,1 0 0 0 0,0 0-1 0 0,-1 0 1 0 0,1-1 0 0 0,-1 1 0 0 0,1 0 0 0 0,0 0-1 0 0,-1-1 1 0 0,1 1 0 0 0,0 0 0 0 0,-1 0 0 0 0,1-1 0 0 0,0 1-1 0 0,0 0 1 0 0,-1-1 0 0 0,1 1 0 0 0,0 0 0 0 0,0-1 0 0 0,0 1-1 0 0,-1-1 1 0 0,1 1 0 0 0,0 0 0 0 0,0-1 0 0 0,-2 0 639 0 0,2 1-676 0 0,0 0 0 0 0,0 0 0 0 0,-1 0-1 0 0,1 0 1 0 0,0 0 0 0 0,0 0 0 0 0,0 0-1 0 0,0-1 1 0 0,-1 1 0 0 0,1 0 0 0 0,0 0 0 0 0,0 0-1 0 0,0 0 1 0 0,0 0 0 0 0,0 0 0 0 0,-1 0 0 0 0,1 0-1 0 0,0 0 1 0 0,0 0 0 0 0,0-1 0 0 0,0 1-1 0 0,0 0 1 0 0,0 0 0 0 0,0 0 0 0 0,0 0 0 0 0,-1 0-1 0 0,1 0 1 0 0,0-1 0 0 0,0 1 0 0 0,0 0-1 0 0,0 0 1 0 0,0 0 0 0 0,0 0 0 0 0,0-1 0 0 0,0 1-1 0 0,0 0 1 0 0,0 0 0 0 0,0 0 0 0 0,0 0 0 0 0,0-1-1 0 0,0 1 1 0 0,0-20 1372 0 0,0-5-434 0 0,1 23-867 0 0,0 0 1 0 0,-1 0-1 0 0,1 0 1 0 0,0 0-1 0 0,0 0 0 0 0,1 0 1 0 0,-1 0-1 0 0,0 0 0 0 0,1 0 1 0 0,-1 0-1 0 0,1 1 1 0 0,0-1-1 0 0,-1 1 0 0 0,1-1 1 0 0,0 1-1 0 0,0-1 1 0 0,0 1-1 0 0,0 0 0 0 0,0 0 1 0 0,0 0-1 0 0,0 0 0 0 0,1 1 1 0 0,-1-1-1 0 0,0 0 1 0 0,0 1-1 0 0,1 0 0 0 0,-1-1 1 0 0,0 1-1 0 0,1 0 1 0 0,-1 0-1 0 0,0 0 0 0 0,0 1 1 0 0,1-1-1 0 0,2 1 1 0 0,-3 0-12 0 0,0 0 0 0 0,0 1 0 0 0,0-1 0 0 0,0 0 0 0 0,-1 1 0 0 0,1-1 0 0 0,0 1 0 0 0,-1 0 0 0 0,1-1 0 0 0,0 3 0 0 0,13 11 321 0 0,-15-14-363 0 0,1-1-1 0 0,0 1 1 0 0,-1-1 0 0 0,1 1-1 0 0,-1-1 1 0 0,1 1-1 0 0,0 0 1 0 0,-1-1 0 0 0,0 1-1 0 0,1 0 1 0 0,-1 0 0 0 0,1-1-1 0 0,-1 1 1 0 0,0 0-1 0 0,1 1 1 0 0,-1-2-8 0 0,0 0 1 0 0,0 0-1 0 0,0 0 0 0 0,0 0 0 0 0,0 0 1 0 0,0 1-1 0 0,0-1 0 0 0,0 0 0 0 0,0 0 1 0 0,0 0-1 0 0,0 0 0 0 0,0 0 0 0 0,0 1 0 0 0,0-1 1 0 0,0 0-1 0 0,0 0 0 0 0,0 0 0 0 0,0 0 1 0 0,0 0-1 0 0,0 1 0 0 0,0-1 0 0 0,0 0 1 0 0,0 0-1 0 0,-1 0 0 0 0,1 0 0 0 0,0 0 1 0 0,0 0-1 0 0,0 1 0 0 0,0-1 0 0 0,0 0 1 0 0,0 0-1 0 0,0 0 0 0 0,0 0 0 0 0,-1 0 1 0 0,1 0-1 0 0,0 0 0 0 0,0 0 0 0 0,0 0 1 0 0,0 0-1 0 0,0 1 0 0 0,-1-1 0 0 0,1 0 1 0 0,0 0-1 0 0,0 0 0 0 0,0 0 0 0 0,-1 0 1 0 0,11 2 293 0 0,-6-1-270 0 0,-1-1 1 0 0,0 1-1 0 0,0 0 1 0 0,0-1-1 0 0,1 0 0 0 0,-1 0 1 0 0,0 0-1 0 0,0 0 1 0 0,1-1-1 0 0,4 0 0 0 0,67-19-12 0 0,-61 16 10 0 0,1 0-1 0 0,27-3 0 0 0,23-7 11 0 0,-54 13-35 0 0,0 0-1 0 0,0 0 1 0 0,-1 1-1 0 0,1 0 1 0 0,0 1-1 0 0,0 0 1 0 0,17 5-1 0 0,14-1 48 0 0,-13-1-86 0 0,25 3 399 0 0,-34-3-337 0 0,29 5 120 0 0,0-1 1 0 0,55 0 0 0 0,-79-15-29 0 0,95-5-187 0 0,-55 6 203 0 0,54-6-44 0 0,-93 10-56 0 0,0 1-1 0 0,42 5 1 0 0,-44-2 23 0 0,0-1-1 0 0,0-1 1 0 0,33-3-1 0 0,-33 0 106 0 0,41 1-1 0 0,-3 1-76 0 0,4-4 105 0 0,-34 5-207 0 0,0 1 1 0 0,58 9-1 0 0,-66-5 90 0 0,-17-3-26 0 0,1 0-1 0 0,0-1 1 0 0,0 0 0 0 0,0 0 0 0 0,-1-1 0 0 0,15-1 0 0 0,16-1 195 0 0,-31 2-199 0 0,1 0 0 0 0,-1 0 1 0 0,0-1-1 0 0,9-1 0 0 0,27-4-8 0 0,13-3 90 0 0,-12 3-46 0 0,-22 3 9 0 0,-21 3-27 0 0,0-1 0 0 0,0 1 0 0 0,0 0 0 0 0,0-1 0 0 0,0 1 0 0 0,0-1 0 0 0,0 1 0 0 0,-1-1 0 0 0,1 0 0 0 0,0 1 1 0 0,0-1-1 0 0,0-1 0 0 0,1 1-39 0 0,-2 1-51 0 0,3-3-80 0 0,-5 12 254 0 0,2-1-2663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4-30T08:22:40.118"/>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219 140 640 0 0,'0'0'-381'0'0,"-6"-7"191"0"0,2 3 259 0 0,1 0-1 0 0,0-1 1 0 0,-5-8-1 0 0,6 10-52 0 0,0-1 1 0 0,0 1-1 0 0,0 0 0 0 0,-1-1 0 0 0,0 1 1 0 0,1 0-1 0 0,-1 0 0 0 0,-6-4 0 0 0,6 5 142 0 0,0 0 0 0 0,-1 0 0 0 0,1 0 0 0 0,-1 0 0 0 0,1 1 0 0 0,-1-1 0 0 0,0 1 0 0 0,1 0 0 0 0,-1 0 0 0 0,-7-1 0 0 0,-80-2 2896 0 0,82 5-2731 0 0,8-1-238 0 0,0 1 1 0 0,0-1-1 0 0,0 0 1 0 0,0 1-1 0 0,0-1 1 0 0,-1 0-1 0 0,1 0 1 0 0,0 0-1 0 0,0 0 1 0 0,0 0-1 0 0,0 0 1 0 0,0 0-1 0 0,-1-1 1 0 0,1 1-1 0 0,0 0 1 0 0,-1-1 0 0 0,2 0-79 0 0,1 1 1 0 0,-1 0-1 0 0,1-1 1 0 0,-1 1 0 0 0,1-1-1 0 0,0 0 1 0 0,-1 1 0 0 0,0-1-1 0 0,1 1 1 0 0,-1-1-1 0 0,1 0 1 0 0,-1 1 0 0 0,0-1-1 0 0,1 0 1 0 0,-1 1 0 0 0,0-1-1 0 0,0 0 1 0 0,1 0-1 0 0,3-7 315 0 0,0 4-323 0 0,5-7 345 0 0,-8 10-313 0 0,-1 0 0 0 0,1 0-1 0 0,-1 1 1 0 0,1-1 0 0 0,-1 0 0 0 0,1 0-1 0 0,0 0 1 0 0,0 0 0 0 0,-1 0 0 0 0,1 1-1 0 0,0-1 1 0 0,0 0 0 0 0,0 1 0 0 0,0-1-1 0 0,0 1 1 0 0,0-1 0 0 0,0 1 0 0 0,1-1 0 0 0,5-2 29 0 0,-6 2 83 0 0,36 6 331 0 0,-21-2-181 0 0,-6-1-221 0 0,0 0-1 0 0,0-1 1 0 0,0 0-1 0 0,1 0 1 0 0,-1-1-1 0 0,0 0 1 0 0,0-1 0 0 0,12-2-1 0 0,-7 0-59 0 0,-1 1-1 0 0,1 1 1 0 0,-1 0 0 0 0,1 1-1 0 0,27 3 1 0 0,11-1 20 0 0,-35-2-11 0 0,1 0 71 0 0,-1 0 0 0 0,0 1 0 0 0,1 0 0 0 0,-1 2 0 0 0,30 7 0 0 0,-31-6-19 0 0,1 0 1 0 0,-1-2-1 0 0,1 0 1 0 0,0-1-1 0 0,19-1 1 0 0,-23-1-54 0 0,10 0 193 0 0,34-6 0 0 0,-20 2-113 0 0,-23 3 54 0 0,-3 0-124 0 0,0 0 0 0 0,1 1-1 0 0,-1 1 1 0 0,1 0 0 0 0,-1 1 0 0 0,1 0 0 0 0,17 4 0 0 0,-12-1-36 0 0,0-1 1 0 0,29 1-1 0 0,-16-1-79 0 0,125-1 425 0 0,-86-3-240 0 0,14 8-125 0 0,-1 0-13 0 0,44-3 615 0 0,-106-5-458 0 0,0-1 0 0 0,37-9 0 0 0,-37 6-65 0 0,-1 1 0 0 0,39-2 0 0 0,251 11 624 0 0,-295-5-638 0 0,1 0-24 0 0,-1 0 0 0 0,27 5 0 0 0,-20-3 99 0 0,1-1 0 0 0,-1-1 1 0 0,44-5-1 0 0,-48 3-14 0 0,-1-1-1 0 0,31-10 1 0 0,-46 13-85 0 0,0-1 0 0 0,-1 1 0 0 0,1 0 0 0 0,0 0 0 0 0,0 0 0 0 0,0 0 0 0 0,0 0 0 0 0,0 0 0 0 0,0 0 0 0 0,-1 1 0 0 0,1-1 0 0 0,0 1 0 0 0,3 0 0 0 0,11 3 136 0 0,-16-4-131 0 0,-1 0-69 0 0,0 1 1 0 0,0-1-1 0 0,0 1 0 0 0,0 0 1 0 0,0-1-1 0 0,0 1 0 0 0,0 0 1 0 0,0 0-1 0 0,0 0 0 0 0,0-1 0 0 0,-1 3 1 0 0,1-2-245 0 0,0 0 0 0 0,0 0 1 0 0,1 0-1 0 0,-1-1 0 0 0,1 1 1 0 0,-1 0-1 0 0,1 0 0 0 0,-1 0 1 0 0,1 0-1 0 0,-1 0 0 0 0,1 0 1 0 0,0 0-1 0 0,-1 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1DC8E-F184-42CA-B663-EB085B27F426}" type="datetimeFigureOut">
              <a:rPr lang="fr-CH" smtClean="0"/>
              <a:t>30.04.2025</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104EF-78F4-474E-9176-485E47C55DC2}" type="slidenum">
              <a:rPr lang="fr-CH" smtClean="0"/>
              <a:t>‹N°›</a:t>
            </a:fld>
            <a:endParaRPr lang="fr-CH"/>
          </a:p>
        </p:txBody>
      </p:sp>
    </p:spTree>
    <p:extLst>
      <p:ext uri="{BB962C8B-B14F-4D97-AF65-F5344CB8AC3E}">
        <p14:creationId xmlns:p14="http://schemas.microsoft.com/office/powerpoint/2010/main" val="216121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a:t>
            </a:fld>
            <a:endParaRPr lang="fr-CH"/>
          </a:p>
        </p:txBody>
      </p:sp>
    </p:spTree>
    <p:extLst>
      <p:ext uri="{BB962C8B-B14F-4D97-AF65-F5344CB8AC3E}">
        <p14:creationId xmlns:p14="http://schemas.microsoft.com/office/powerpoint/2010/main" val="12091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 sol bosse pour nous…</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10</a:t>
            </a:fld>
            <a:endParaRPr lang="fr-CH"/>
          </a:p>
        </p:txBody>
      </p:sp>
    </p:spTree>
    <p:extLst>
      <p:ext uri="{BB962C8B-B14F-4D97-AF65-F5344CB8AC3E}">
        <p14:creationId xmlns:p14="http://schemas.microsoft.com/office/powerpoint/2010/main" val="1879384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Pour détailler quelques unes de ces fonctions: </a:t>
            </a:r>
          </a:p>
          <a:p>
            <a:endParaRPr lang="fr-CH" dirty="0"/>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11</a:t>
            </a:fld>
            <a:endParaRPr lang="fr-CH"/>
          </a:p>
        </p:txBody>
      </p:sp>
    </p:spTree>
    <p:extLst>
      <p:ext uri="{BB962C8B-B14F-4D97-AF65-F5344CB8AC3E}">
        <p14:creationId xmlns:p14="http://schemas.microsoft.com/office/powerpoint/2010/main" val="56744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0" i="0" u="none" strike="noStrike" baseline="0" dirty="0">
                <a:solidFill>
                  <a:srgbClr val="000000"/>
                </a:solidFill>
                <a:latin typeface="Relevant"/>
              </a:rPr>
              <a:t>Le sol constitue l’interface pour </a:t>
            </a:r>
            <a:r>
              <a:rPr lang="fr-FR" sz="1600" b="0" i="0" u="none" strike="noStrike" baseline="0" dirty="0">
                <a:solidFill>
                  <a:srgbClr val="1C1C1B"/>
                </a:solidFill>
                <a:latin typeface="Relevant"/>
              </a:rPr>
              <a:t>les </a:t>
            </a:r>
            <a:r>
              <a:rPr lang="fr-FR" sz="1600" b="1" i="0" u="none" strike="noStrike" baseline="0" dirty="0">
                <a:solidFill>
                  <a:srgbClr val="1C1C1B"/>
                </a:solidFill>
                <a:latin typeface="Relevant"/>
              </a:rPr>
              <a:t>cycles des substances </a:t>
            </a:r>
            <a:r>
              <a:rPr lang="fr-FR" sz="1600" b="0" i="0" u="none" strike="noStrike" baseline="0" dirty="0">
                <a:solidFill>
                  <a:srgbClr val="1C1C1B"/>
                </a:solidFill>
                <a:latin typeface="Relevant"/>
              </a:rPr>
              <a:t>et de </a:t>
            </a:r>
            <a:r>
              <a:rPr lang="fr-FR" sz="1600" b="1" i="0" u="none" strike="noStrike" baseline="0" dirty="0">
                <a:solidFill>
                  <a:srgbClr val="1C1C1B"/>
                </a:solidFill>
                <a:latin typeface="Relevant"/>
              </a:rPr>
              <a:t>l’eau</a:t>
            </a:r>
            <a:r>
              <a:rPr lang="fr-FR" sz="1600" b="0" i="0" u="none" strike="noStrike" baseline="0" dirty="0">
                <a:solidFill>
                  <a:srgbClr val="1C1C1B"/>
                </a:solidFill>
                <a:latin typeface="Relevant"/>
              </a:rPr>
              <a:t> Le sol va pouvoir infiltrer, stocker, drainer….selon sa porosité. </a:t>
            </a:r>
          </a:p>
          <a:p>
            <a:r>
              <a:rPr lang="fr-FR" sz="1600" b="0" i="0" u="none" strike="noStrike" baseline="0" dirty="0">
                <a:solidFill>
                  <a:srgbClr val="1C1C1B"/>
                </a:solidFill>
                <a:latin typeface="Relevant"/>
              </a:rPr>
              <a:t>Le carbone passe de l’atmosphère dans le sol via la photosynthèse et la dégradation de la matière organique. Il va y rester plus ou moins longtemps, selon la voie de transformation de la matière organique. </a:t>
            </a:r>
          </a:p>
          <a:p>
            <a:endParaRPr lang="fr-CH" sz="1100" dirty="0"/>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12</a:t>
            </a:fld>
            <a:endParaRPr lang="fr-CH"/>
          </a:p>
        </p:txBody>
      </p:sp>
    </p:spTree>
    <p:extLst>
      <p:ext uri="{BB962C8B-B14F-4D97-AF65-F5344CB8AC3E}">
        <p14:creationId xmlns:p14="http://schemas.microsoft.com/office/powerpoint/2010/main" val="182304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i="0" u="none" strike="noStrike" baseline="0" dirty="0">
                <a:solidFill>
                  <a:srgbClr val="000000"/>
                </a:solidFill>
                <a:latin typeface="Calibri" panose="020F0502020204030204" pitchFamily="34" charset="0"/>
              </a:rPr>
              <a:t>Le poids de l’ensemble des organismes contenus dans le sol d’un hectare de terrain peut atteindre 15 t</a:t>
            </a:r>
            <a:r>
              <a:rPr lang="fr-FR" sz="1600" dirty="0">
                <a:solidFill>
                  <a:srgbClr val="000000"/>
                </a:solidFill>
                <a:latin typeface="Calibri" panose="020F0502020204030204" pitchFamily="34" charset="0"/>
              </a:rPr>
              <a:t>onnes, s</a:t>
            </a:r>
            <a:r>
              <a:rPr lang="fr-FR" sz="1600" i="0" u="none" strike="noStrike" baseline="0" dirty="0">
                <a:solidFill>
                  <a:srgbClr val="000000"/>
                </a:solidFill>
                <a:latin typeface="Calibri" panose="020F0502020204030204" pitchFamily="34" charset="0"/>
              </a:rPr>
              <a:t>oit autant que 20 vaches. Alors que le poids de la biomasse au-dessus d’un hectare de prairie ne correspond qu’à celui de 3 vaches.</a:t>
            </a:r>
            <a:endParaRPr lang="fr-CH" sz="1600" dirty="0"/>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13</a:t>
            </a:fld>
            <a:endParaRPr lang="fr-CH"/>
          </a:p>
        </p:txBody>
      </p:sp>
    </p:spTree>
    <p:extLst>
      <p:ext uri="{BB962C8B-B14F-4D97-AF65-F5344CB8AC3E}">
        <p14:creationId xmlns:p14="http://schemas.microsoft.com/office/powerpoint/2010/main" val="3733342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Au cours des 33 années entre 1985 (1979/85) et 2018 (2013/18), </a:t>
            </a:r>
            <a:r>
              <a:rPr lang="fr-FR" sz="1400" b="1" dirty="0"/>
              <a:t>1,1m² de surface agricole </a:t>
            </a:r>
            <a:r>
              <a:rPr lang="fr-FR" sz="1400" dirty="0"/>
              <a:t>(y compris les alpages) a disparu chaque seconde. Cela correspond à une surface de 1143km² - environ </a:t>
            </a:r>
            <a:r>
              <a:rPr lang="fr-FR" sz="1400" b="1" dirty="0"/>
              <a:t>deux fois la taille du lac Léman</a:t>
            </a:r>
            <a:r>
              <a:rPr lang="fr-FR" sz="1400" dirty="0"/>
              <a:t> - et à une perte de 7%.</a:t>
            </a:r>
          </a:p>
          <a:p>
            <a:r>
              <a:rPr lang="fr-FR" sz="1400" dirty="0"/>
              <a:t>C'est principalement </a:t>
            </a:r>
            <a:r>
              <a:rPr lang="fr-FR" sz="1400" b="1" dirty="0"/>
              <a:t>en plaine </a:t>
            </a:r>
            <a:r>
              <a:rPr lang="fr-FR" sz="1400" dirty="0"/>
              <a:t>que les nouvelles surfaces d'habitat et d'infrastructure ont profité de ce recul, tandis que dans les </a:t>
            </a:r>
            <a:r>
              <a:rPr lang="fr-FR" sz="1400" b="1" dirty="0"/>
              <a:t>endroits escarpés et isolés</a:t>
            </a:r>
            <a:r>
              <a:rPr lang="fr-FR" sz="1400" dirty="0"/>
              <a:t>, ce sont les nouvelles surfaces de broussailles ou de forêts qui en ont profité.</a:t>
            </a:r>
          </a:p>
          <a:p>
            <a:endParaRPr lang="fr-CH" sz="1400" dirty="0"/>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14</a:t>
            </a:fld>
            <a:endParaRPr lang="fr-CH"/>
          </a:p>
        </p:txBody>
      </p:sp>
    </p:spTree>
    <p:extLst>
      <p:ext uri="{BB962C8B-B14F-4D97-AF65-F5344CB8AC3E}">
        <p14:creationId xmlns:p14="http://schemas.microsoft.com/office/powerpoint/2010/main" val="223356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Par des décisions d’aménagement du territoire et l’imperméabilisation qui souvent les </a:t>
            </a:r>
            <a:r>
              <a:rPr lang="fr-CH" dirty="0" err="1"/>
              <a:t>accompagent</a:t>
            </a:r>
            <a:r>
              <a:rPr lang="fr-CH" dirty="0"/>
              <a:t>. </a:t>
            </a:r>
          </a:p>
          <a:p>
            <a:r>
              <a:rPr lang="fr-CH" dirty="0"/>
              <a:t>Par des atteintes physiques telles que l’érosion ou la compaction. </a:t>
            </a:r>
          </a:p>
          <a:p>
            <a:endParaRPr lang="fr-CH" dirty="0"/>
          </a:p>
          <a:p>
            <a:endParaRPr lang="fr-CH" dirty="0"/>
          </a:p>
          <a:p>
            <a:endParaRPr lang="fr-CH" dirty="0"/>
          </a:p>
        </p:txBody>
      </p:sp>
      <p:sp>
        <p:nvSpPr>
          <p:cNvPr id="4" name="Espace réservé du numéro de diapositive 3"/>
          <p:cNvSpPr>
            <a:spLocks noGrp="1"/>
          </p:cNvSpPr>
          <p:nvPr>
            <p:ph type="sldNum" sz="quarter" idx="5"/>
          </p:nvPr>
        </p:nvSpPr>
        <p:spPr/>
        <p:txBody>
          <a:bodyPr/>
          <a:lstStyle/>
          <a:p>
            <a:fld id="{366CED54-DAE0-4DCD-9AC7-7875AFDA1AAB}" type="slidenum">
              <a:rPr lang="fr-CH" smtClean="0"/>
              <a:t>16</a:t>
            </a:fld>
            <a:endParaRPr lang="fr-CH"/>
          </a:p>
        </p:txBody>
      </p:sp>
    </p:spTree>
    <p:extLst>
      <p:ext uri="{BB962C8B-B14F-4D97-AF65-F5344CB8AC3E}">
        <p14:creationId xmlns:p14="http://schemas.microsoft.com/office/powerpoint/2010/main" val="3613536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Les fonctions qui impliquent les horizons de surface du sol, de la porosité, un sol vivant sont celles qui sont le plus impactées. En résumé, s’il y a de l’espace, un milieu non pollué, et de la nourriture, il y a des </a:t>
            </a:r>
            <a:r>
              <a:rPr lang="fr-CH" dirty="0" err="1"/>
              <a:t>microrganismes</a:t>
            </a:r>
            <a:r>
              <a:rPr lang="fr-CH" dirty="0"/>
              <a:t>, et l’enchaînement de roues dentées peut fonctionner à merveille, Si l’on limite ces aspects, les rouages se grippent et ses fonctions s’affaiblissent</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17</a:t>
            </a:fld>
            <a:endParaRPr lang="fr-CH"/>
          </a:p>
        </p:txBody>
      </p:sp>
    </p:spTree>
    <p:extLst>
      <p:ext uri="{BB962C8B-B14F-4D97-AF65-F5344CB8AC3E}">
        <p14:creationId xmlns:p14="http://schemas.microsoft.com/office/powerpoint/2010/main" val="251337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A4BBA-F972-B826-0BCB-6FFAD8CA69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1C25368-1046-C834-E719-7A55EAF3AE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F5B33D-F1A3-E065-957E-13AC9702F757}"/>
              </a:ext>
            </a:extLst>
          </p:cNvPr>
          <p:cNvSpPr>
            <a:spLocks noGrp="1"/>
          </p:cNvSpPr>
          <p:nvPr>
            <p:ph type="body" idx="1"/>
          </p:nvPr>
        </p:nvSpPr>
        <p:spPr/>
        <p:txBody>
          <a:bodyPr/>
          <a:lstStyle/>
          <a:p>
            <a:pPr algn="l"/>
            <a:r>
              <a:rPr lang="fr-CH" sz="1600" b="0" i="0" u="none" strike="noStrike" baseline="0" dirty="0">
                <a:latin typeface="SwiftLTStd-Light"/>
              </a:rPr>
              <a:t>Pour finir sur une note positive. On est dans une époque d’opportunités et de challenges pour les sols. </a:t>
            </a:r>
          </a:p>
        </p:txBody>
      </p:sp>
      <p:sp>
        <p:nvSpPr>
          <p:cNvPr id="4" name="Espace réservé du numéro de diapositive 3">
            <a:extLst>
              <a:ext uri="{FF2B5EF4-FFF2-40B4-BE49-F238E27FC236}">
                <a16:creationId xmlns:a16="http://schemas.microsoft.com/office/drawing/2014/main" id="{4E6B7FD4-69BE-9C43-F35A-D0CBA0528FD4}"/>
              </a:ext>
            </a:extLst>
          </p:cNvPr>
          <p:cNvSpPr>
            <a:spLocks noGrp="1"/>
          </p:cNvSpPr>
          <p:nvPr>
            <p:ph type="sldNum" sz="quarter" idx="5"/>
          </p:nvPr>
        </p:nvSpPr>
        <p:spPr/>
        <p:txBody>
          <a:bodyPr/>
          <a:lstStyle/>
          <a:p>
            <a:fld id="{B5E104EF-78F4-474E-9176-485E47C55DC2}" type="slidenum">
              <a:rPr lang="fr-CH" smtClean="0"/>
              <a:t>18</a:t>
            </a:fld>
            <a:endParaRPr lang="fr-CH"/>
          </a:p>
        </p:txBody>
      </p:sp>
    </p:spTree>
    <p:extLst>
      <p:ext uri="{BB962C8B-B14F-4D97-AF65-F5344CB8AC3E}">
        <p14:creationId xmlns:p14="http://schemas.microsoft.com/office/powerpoint/2010/main" val="1050866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540C-9153-B685-E247-7B3DBD90F8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F81DD2-0420-70A6-0AF5-6B6A9367CC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B2847E-37F3-9375-EC43-6D3F8991CF32}"/>
              </a:ext>
            </a:extLst>
          </p:cNvPr>
          <p:cNvSpPr>
            <a:spLocks noGrp="1"/>
          </p:cNvSpPr>
          <p:nvPr>
            <p:ph type="body" idx="1"/>
          </p:nvPr>
        </p:nvSpPr>
        <p:spPr/>
        <p:txBody>
          <a:bodyPr/>
          <a:lstStyle/>
          <a:p>
            <a:pPr algn="l"/>
            <a:endParaRPr lang="fr-CH" sz="1100" dirty="0"/>
          </a:p>
        </p:txBody>
      </p:sp>
      <p:sp>
        <p:nvSpPr>
          <p:cNvPr id="4" name="Espace réservé du numéro de diapositive 3">
            <a:extLst>
              <a:ext uri="{FF2B5EF4-FFF2-40B4-BE49-F238E27FC236}">
                <a16:creationId xmlns:a16="http://schemas.microsoft.com/office/drawing/2014/main" id="{568CDB33-CA49-DCB7-CD4C-207A658F8BC3}"/>
              </a:ext>
            </a:extLst>
          </p:cNvPr>
          <p:cNvSpPr>
            <a:spLocks noGrp="1"/>
          </p:cNvSpPr>
          <p:nvPr>
            <p:ph type="sldNum" sz="quarter" idx="5"/>
          </p:nvPr>
        </p:nvSpPr>
        <p:spPr/>
        <p:txBody>
          <a:bodyPr/>
          <a:lstStyle/>
          <a:p>
            <a:fld id="{B5E104EF-78F4-474E-9176-485E47C55DC2}" type="slidenum">
              <a:rPr lang="fr-CH" smtClean="0"/>
              <a:t>19</a:t>
            </a:fld>
            <a:endParaRPr lang="fr-CH"/>
          </a:p>
        </p:txBody>
      </p:sp>
    </p:spTree>
    <p:extLst>
      <p:ext uri="{BB962C8B-B14F-4D97-AF65-F5344CB8AC3E}">
        <p14:creationId xmlns:p14="http://schemas.microsoft.com/office/powerpoint/2010/main" val="2468734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J’espère avoir pu vous monter comment et pourquoi les sols sont une ressources inestimable. Il convient d’en faire nos alliés car sans sol pas de vie. </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20</a:t>
            </a:fld>
            <a:endParaRPr lang="fr-CH"/>
          </a:p>
        </p:txBody>
      </p:sp>
    </p:spTree>
    <p:extLst>
      <p:ext uri="{BB962C8B-B14F-4D97-AF65-F5344CB8AC3E}">
        <p14:creationId xmlns:p14="http://schemas.microsoft.com/office/powerpoint/2010/main" val="72248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C’est ainsi que parle l’office fédéral de l’environnement parlait du sol dans son magazine environnement de 2017.</a:t>
            </a:r>
          </a:p>
          <a:p>
            <a:r>
              <a:rPr lang="fr-CH" dirty="0"/>
              <a:t>Je vais dans un premier temps vous présenter ce trésor et ses richesses, je vous parlerai ensuite de la fragilité de cette ressource, et enfin des nouveaux challenges auxquels elle fait face actuellement. </a:t>
            </a:r>
          </a:p>
        </p:txBody>
      </p:sp>
      <p:sp>
        <p:nvSpPr>
          <p:cNvPr id="4" name="Espace réservé du numéro de diapositive 3"/>
          <p:cNvSpPr>
            <a:spLocks noGrp="1"/>
          </p:cNvSpPr>
          <p:nvPr>
            <p:ph type="sldNum" sz="quarter" idx="5"/>
          </p:nvPr>
        </p:nvSpPr>
        <p:spPr/>
        <p:txBody>
          <a:bodyPr/>
          <a:lstStyle/>
          <a:p>
            <a:fld id="{366CED54-DAE0-4DCD-9AC7-7875AFDA1AAB}" type="slidenum">
              <a:rPr lang="fr-CH" smtClean="0"/>
              <a:t>2</a:t>
            </a:fld>
            <a:endParaRPr lang="fr-CH"/>
          </a:p>
        </p:txBody>
      </p:sp>
    </p:spTree>
    <p:extLst>
      <p:ext uri="{BB962C8B-B14F-4D97-AF65-F5344CB8AC3E}">
        <p14:creationId xmlns:p14="http://schemas.microsoft.com/office/powerpoint/2010/main" val="225885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Tout d’abord, une </a:t>
            </a:r>
            <a:r>
              <a:rPr lang="fr-CH" dirty="0" err="1"/>
              <a:t>diféinition</a:t>
            </a:r>
            <a:r>
              <a:rPr lang="fr-CH" dirty="0"/>
              <a:t> officielle du sol: </a:t>
            </a:r>
          </a:p>
          <a:p>
            <a:r>
              <a:rPr lang="fr-CH" dirty="0"/>
              <a:t>On peut se le représenter de différentes façons selon l’acteur que l’on est. </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3</a:t>
            </a:fld>
            <a:endParaRPr lang="fr-CH"/>
          </a:p>
        </p:txBody>
      </p:sp>
    </p:spTree>
    <p:extLst>
      <p:ext uri="{BB962C8B-B14F-4D97-AF65-F5344CB8AC3E}">
        <p14:creationId xmlns:p14="http://schemas.microsoft.com/office/powerpoint/2010/main" val="110862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err="1"/>
              <a:t>Deuxièmeement</a:t>
            </a:r>
            <a:r>
              <a:rPr lang="fr-CH" dirty="0"/>
              <a:t>, cette ressource est extrêmement variable dans l’espace</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4</a:t>
            </a:fld>
            <a:endParaRPr lang="fr-CH"/>
          </a:p>
        </p:txBody>
      </p:sp>
    </p:spTree>
    <p:extLst>
      <p:ext uri="{BB962C8B-B14F-4D97-AF65-F5344CB8AC3E}">
        <p14:creationId xmlns:p14="http://schemas.microsoft.com/office/powerpoint/2010/main" val="4009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0" i="0" u="none" strike="noStrike" baseline="0" dirty="0">
                <a:solidFill>
                  <a:srgbClr val="1C1C1B"/>
                </a:solidFill>
                <a:latin typeface="Relevant"/>
              </a:rPr>
              <a:t>Ceci s’explique car le sol se constitue à l’interface de différents milieux. L’eau, l’air, la </a:t>
            </a:r>
            <a:r>
              <a:rPr lang="fr-FR" sz="1600" b="0" i="0" u="none" strike="noStrike" baseline="0" dirty="0" err="1">
                <a:solidFill>
                  <a:srgbClr val="1C1C1B"/>
                </a:solidFill>
                <a:latin typeface="Relevant"/>
              </a:rPr>
              <a:t>bisophère</a:t>
            </a:r>
            <a:r>
              <a:rPr lang="fr-FR" sz="1600" b="0" i="0" u="none" strike="noStrike" baseline="0" dirty="0">
                <a:solidFill>
                  <a:srgbClr val="1C1C1B"/>
                </a:solidFill>
                <a:latin typeface="Relevant"/>
              </a:rPr>
              <a:t> et la lithosphère. Il reçoit de la lithosphère des particules minérales qu’il transformera au cours du temps de sa formation. Il est au contact de l’eau et de l’air qui circule sur son lieu de formation, il est habitué par des plantes, animaux, microbes qui produisent la matière organique.</a:t>
            </a:r>
          </a:p>
          <a:p>
            <a:r>
              <a:rPr lang="fr-FR" sz="1600" b="0" i="0" u="none" strike="noStrike" baseline="0" dirty="0">
                <a:solidFill>
                  <a:srgbClr val="1C1C1B"/>
                </a:solidFill>
                <a:latin typeface="Relevant"/>
              </a:rPr>
              <a:t>Il en résulte, des constituants, des propriétés physiques et chimiques propre à chaque type de sol. </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5</a:t>
            </a:fld>
            <a:endParaRPr lang="fr-CH"/>
          </a:p>
        </p:txBody>
      </p:sp>
    </p:spTree>
    <p:extLst>
      <p:ext uri="{BB962C8B-B14F-4D97-AF65-F5344CB8AC3E}">
        <p14:creationId xmlns:p14="http://schemas.microsoft.com/office/powerpoint/2010/main" val="343310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Parmi les constituants du sol, on trouve:</a:t>
            </a:r>
          </a:p>
        </p:txBody>
      </p:sp>
      <p:sp>
        <p:nvSpPr>
          <p:cNvPr id="4" name="Espace réservé du numéro de diapositive 3"/>
          <p:cNvSpPr>
            <a:spLocks noGrp="1"/>
          </p:cNvSpPr>
          <p:nvPr>
            <p:ph type="sldNum" sz="quarter" idx="5"/>
          </p:nvPr>
        </p:nvSpPr>
        <p:spPr/>
        <p:txBody>
          <a:bodyPr/>
          <a:lstStyle/>
          <a:p>
            <a:fld id="{366CED54-DAE0-4DCD-9AC7-7875AFDA1AAB}" type="slidenum">
              <a:rPr lang="fr-CH" smtClean="0"/>
              <a:t>6</a:t>
            </a:fld>
            <a:endParaRPr lang="fr-CH"/>
          </a:p>
        </p:txBody>
      </p:sp>
    </p:spTree>
    <p:extLst>
      <p:ext uri="{BB962C8B-B14F-4D97-AF65-F5344CB8AC3E}">
        <p14:creationId xmlns:p14="http://schemas.microsoft.com/office/powerpoint/2010/main" val="181422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Ceci lui confère des propriétés:</a:t>
            </a:r>
          </a:p>
        </p:txBody>
      </p:sp>
      <p:sp>
        <p:nvSpPr>
          <p:cNvPr id="4" name="Espace réservé du numéro de diapositive 3"/>
          <p:cNvSpPr>
            <a:spLocks noGrp="1"/>
          </p:cNvSpPr>
          <p:nvPr>
            <p:ph type="sldNum" sz="quarter" idx="5"/>
          </p:nvPr>
        </p:nvSpPr>
        <p:spPr/>
        <p:txBody>
          <a:bodyPr/>
          <a:lstStyle/>
          <a:p>
            <a:fld id="{B5E104EF-78F4-474E-9176-485E47C55DC2}" type="slidenum">
              <a:rPr lang="fr-CH" smtClean="0"/>
              <a:t>7</a:t>
            </a:fld>
            <a:endParaRPr lang="fr-CH"/>
          </a:p>
        </p:txBody>
      </p:sp>
    </p:spTree>
    <p:extLst>
      <p:ext uri="{BB962C8B-B14F-4D97-AF65-F5344CB8AC3E}">
        <p14:creationId xmlns:p14="http://schemas.microsoft.com/office/powerpoint/2010/main" val="311611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Tout ce ci s’acquiert dans un très long temps de formation. IL faut plusieurs milliers d’années pour obtenir un sol évolué, tels que ceux que l’on consacre à la production agricole par exemple. </a:t>
            </a:r>
          </a:p>
          <a:p>
            <a:r>
              <a:rPr lang="fr-CH" dirty="0"/>
              <a:t>Stade initial: fragmentation/</a:t>
            </a:r>
            <a:r>
              <a:rPr lang="fr-CH" dirty="0" err="1"/>
              <a:t>altératio</a:t>
            </a:r>
            <a:r>
              <a:rPr lang="fr-CH" dirty="0"/>
              <a:t> </a:t>
            </a:r>
            <a:r>
              <a:rPr lang="fr-CH" dirty="0" err="1"/>
              <a:t>nde</a:t>
            </a:r>
            <a:r>
              <a:rPr lang="fr-CH" dirty="0"/>
              <a:t> la roche </a:t>
            </a:r>
            <a:r>
              <a:rPr lang="fr-CH" dirty="0" err="1"/>
              <a:t>m^re</a:t>
            </a:r>
            <a:r>
              <a:rPr lang="fr-CH" dirty="0"/>
              <a:t>, ici par l’action de la pluie</a:t>
            </a:r>
          </a:p>
          <a:p>
            <a:r>
              <a:rPr lang="fr-CH" dirty="0"/>
              <a:t>Stade évolué: apparition de MO, transformation de la matière organique en humus, redistribution d’éléments au sein du profil, altération de la roche qui continue</a:t>
            </a:r>
          </a:p>
        </p:txBody>
      </p:sp>
      <p:sp>
        <p:nvSpPr>
          <p:cNvPr id="4" name="Espace réservé du numéro de diapositive 3"/>
          <p:cNvSpPr>
            <a:spLocks noGrp="1"/>
          </p:cNvSpPr>
          <p:nvPr>
            <p:ph type="sldNum" sz="quarter" idx="5"/>
          </p:nvPr>
        </p:nvSpPr>
        <p:spPr/>
        <p:txBody>
          <a:bodyPr/>
          <a:lstStyle/>
          <a:p>
            <a:fld id="{366CED54-DAE0-4DCD-9AC7-7875AFDA1AAB}" type="slidenum">
              <a:rPr lang="fr-CH" smtClean="0"/>
              <a:t>8</a:t>
            </a:fld>
            <a:endParaRPr lang="fr-CH"/>
          </a:p>
        </p:txBody>
      </p:sp>
    </p:spTree>
    <p:extLst>
      <p:ext uri="{BB962C8B-B14F-4D97-AF65-F5344CB8AC3E}">
        <p14:creationId xmlns:p14="http://schemas.microsoft.com/office/powerpoint/2010/main" val="362691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Durant ce temps de formation, les éléments constitutifs du sol s’</a:t>
            </a:r>
            <a:r>
              <a:rPr lang="fr-CH" dirty="0" err="1"/>
              <a:t>autorganise</a:t>
            </a:r>
            <a:r>
              <a:rPr lang="fr-CH" dirty="0"/>
              <a:t>, groupe par groupe, mais en s’influençant mutuellement. Et on aboutit à des sols </a:t>
            </a:r>
            <a:r>
              <a:rPr lang="fr-CH" dirty="0" err="1"/>
              <a:t>fonctionnesl</a:t>
            </a:r>
            <a:r>
              <a:rPr lang="fr-CH" dirty="0"/>
              <a:t>, qui assurent des fonctions.</a:t>
            </a:r>
          </a:p>
        </p:txBody>
      </p:sp>
      <p:sp>
        <p:nvSpPr>
          <p:cNvPr id="4" name="Espace réservé du numéro de diapositive 3"/>
          <p:cNvSpPr>
            <a:spLocks noGrp="1"/>
          </p:cNvSpPr>
          <p:nvPr>
            <p:ph type="sldNum" sz="quarter" idx="5"/>
          </p:nvPr>
        </p:nvSpPr>
        <p:spPr/>
        <p:txBody>
          <a:bodyPr/>
          <a:lstStyle/>
          <a:p>
            <a:fld id="{366CED54-DAE0-4DCD-9AC7-7875AFDA1AAB}" type="slidenum">
              <a:rPr lang="fr-CH" smtClean="0"/>
              <a:t>9</a:t>
            </a:fld>
            <a:endParaRPr lang="fr-CH"/>
          </a:p>
        </p:txBody>
      </p:sp>
    </p:spTree>
    <p:extLst>
      <p:ext uri="{BB962C8B-B14F-4D97-AF65-F5344CB8AC3E}">
        <p14:creationId xmlns:p14="http://schemas.microsoft.com/office/powerpoint/2010/main" val="80991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résenta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E7D87A47-D704-75DE-6B0A-204A8551FF3C}"/>
              </a:ext>
            </a:extLst>
          </p:cNvPr>
          <p:cNvSpPr>
            <a:spLocks noGrp="1"/>
          </p:cNvSpPr>
          <p:nvPr>
            <p:ph type="title" hasCustomPrompt="1"/>
          </p:nvPr>
        </p:nvSpPr>
        <p:spPr>
          <a:xfrm>
            <a:off x="6096000" y="3428999"/>
            <a:ext cx="5762624" cy="2376519"/>
          </a:xfrm>
          <a:prstGeom prst="rect">
            <a:avLst/>
          </a:prstGeom>
        </p:spPr>
        <p:txBody>
          <a:bodyPr vert="horz" wrap="square" lIns="0" tIns="0" rIns="0" bIns="0" rtlCol="0" anchor="t" anchorCtr="0">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3000">
                <a:solidFill>
                  <a:schemeClr val="bg1"/>
                </a:solidFill>
              </a:defRPr>
            </a:lvl1pPr>
          </a:lstStyle>
          <a:p>
            <a:pPr marL="457200" marR="0" lvl="0" indent="-457200" algn="l" defTabSz="914400" rtl="0" eaLnBrk="1" fontAlgn="auto" latinLnBrk="0" hangingPunct="1">
              <a:lnSpc>
                <a:spcPct val="90000"/>
              </a:lnSpc>
              <a:spcBef>
                <a:spcPct val="0"/>
              </a:spcBef>
              <a:spcAft>
                <a:spcPts val="0"/>
              </a:spcAft>
              <a:buClrTx/>
              <a:buSzTx/>
              <a:tabLst/>
              <a:defRPr/>
            </a:pPr>
            <a:r>
              <a:rPr lang="fr-FR" dirty="0"/>
              <a:t>Titre de la présentation</a:t>
            </a:r>
          </a:p>
        </p:txBody>
      </p:sp>
      <p:sp>
        <p:nvSpPr>
          <p:cNvPr id="6" name="ZoneTexte 5">
            <a:extLst>
              <a:ext uri="{FF2B5EF4-FFF2-40B4-BE49-F238E27FC236}">
                <a16:creationId xmlns:a16="http://schemas.microsoft.com/office/drawing/2014/main" id="{5CBAF0F9-74B8-A994-6648-C649AF4F19C2}"/>
              </a:ext>
            </a:extLst>
          </p:cNvPr>
          <p:cNvSpPr txBox="1"/>
          <p:nvPr userDrawn="1"/>
        </p:nvSpPr>
        <p:spPr>
          <a:xfrm>
            <a:off x="317500" y="6524625"/>
            <a:ext cx="4815430" cy="333375"/>
          </a:xfrm>
          <a:prstGeom prst="rect">
            <a:avLst/>
          </a:prstGeom>
          <a:noFill/>
        </p:spPr>
        <p:txBody>
          <a:bodyPr wrap="square" lIns="0" tIns="0" rIns="0" b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850" dirty="0">
                <a:solidFill>
                  <a:schemeClr val="bg1"/>
                </a:solidFill>
                <a:latin typeface="Arial" pitchFamily="34" charset="0"/>
                <a:cs typeface="Arial" pitchFamily="34" charset="0"/>
              </a:rPr>
              <a:t>HEIA-FR | Génie civil | </a:t>
            </a:r>
            <a:fld id="{497F73FE-CDC5-A746-A70F-A8EB613976A6}" type="datetime1">
              <a:rPr lang="fr-CH" sz="850" smtClean="0">
                <a:solidFill>
                  <a:schemeClr val="bg1"/>
                </a:solidFill>
                <a:latin typeface="Arial" pitchFamily="34" charset="0"/>
                <a:cs typeface="Arial" pitchFamily="34" charset="0"/>
              </a:rPr>
              <a:pPr marL="0" marR="0" indent="0" algn="l" defTabSz="914400" rtl="0" eaLnBrk="1" fontAlgn="auto" latinLnBrk="0" hangingPunct="1">
                <a:lnSpc>
                  <a:spcPct val="100000"/>
                </a:lnSpc>
                <a:spcBef>
                  <a:spcPts val="0"/>
                </a:spcBef>
                <a:spcAft>
                  <a:spcPts val="0"/>
                </a:spcAft>
                <a:buClrTx/>
                <a:buSzTx/>
                <a:buFontTx/>
                <a:buNone/>
                <a:tabLst/>
                <a:defRPr/>
              </a:pPr>
              <a:t>30.04.2025</a:t>
            </a:fld>
            <a:r>
              <a:rPr lang="fr-CH" sz="850" dirty="0">
                <a:solidFill>
                  <a:schemeClr val="bg1"/>
                </a:solidFill>
                <a:latin typeface="Arial" pitchFamily="34" charset="0"/>
                <a:cs typeface="Arial" pitchFamily="34" charset="0"/>
              </a:rPr>
              <a:t> | © 2022</a:t>
            </a:r>
          </a:p>
        </p:txBody>
      </p:sp>
      <p:sp>
        <p:nvSpPr>
          <p:cNvPr id="12" name="Espace réservé du contenu 11">
            <a:extLst>
              <a:ext uri="{FF2B5EF4-FFF2-40B4-BE49-F238E27FC236}">
                <a16:creationId xmlns:a16="http://schemas.microsoft.com/office/drawing/2014/main" id="{881B5087-C7A3-C57A-2AC5-4127F0036F63}"/>
              </a:ext>
            </a:extLst>
          </p:cNvPr>
          <p:cNvSpPr>
            <a:spLocks noGrp="1"/>
          </p:cNvSpPr>
          <p:nvPr>
            <p:ph sz="quarter" idx="10" hasCustomPrompt="1"/>
          </p:nvPr>
        </p:nvSpPr>
        <p:spPr>
          <a:xfrm>
            <a:off x="6096000" y="5805518"/>
            <a:ext cx="4815431" cy="719107"/>
          </a:xfrm>
          <a:prstGeom prst="rect">
            <a:avLst/>
          </a:prstGeom>
        </p:spPr>
        <p:txBody>
          <a:bodyPr lIns="0" tIns="0" rIns="0" bIns="0" anchor="b" anchorCtr="0"/>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31912" indent="0">
              <a:buNone/>
              <a:defRPr/>
            </a:lvl4pPr>
            <a:lvl5pPr marL="1828800" indent="0">
              <a:buNone/>
              <a:defRPr/>
            </a:lvl5pPr>
          </a:lstStyle>
          <a:p>
            <a:pPr lvl="0"/>
            <a:r>
              <a:rPr lang="fr-FR" dirty="0"/>
              <a:t>Présenté par Nom + Prénom + Titre</a:t>
            </a:r>
          </a:p>
        </p:txBody>
      </p:sp>
      <p:pic>
        <p:nvPicPr>
          <p:cNvPr id="5" name="Image 4">
            <a:extLst>
              <a:ext uri="{FF2B5EF4-FFF2-40B4-BE49-F238E27FC236}">
                <a16:creationId xmlns:a16="http://schemas.microsoft.com/office/drawing/2014/main" id="{68EA2220-20B9-2053-81A5-385A78DCEF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09428" y="2084851"/>
            <a:ext cx="1248139" cy="1248139"/>
          </a:xfrm>
          <a:prstGeom prst="rect">
            <a:avLst/>
          </a:prstGeom>
        </p:spPr>
      </p:pic>
    </p:spTree>
    <p:extLst>
      <p:ext uri="{BB962C8B-B14F-4D97-AF65-F5344CB8AC3E}">
        <p14:creationId xmlns:p14="http://schemas.microsoft.com/office/powerpoint/2010/main" val="2034105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itre 1">
            <a:extLst>
              <a:ext uri="{FF2B5EF4-FFF2-40B4-BE49-F238E27FC236}">
                <a16:creationId xmlns:a16="http://schemas.microsoft.com/office/drawing/2014/main" id="{C3387016-C0FB-AC84-6F57-438225339F34}"/>
              </a:ext>
            </a:extLst>
          </p:cNvPr>
          <p:cNvSpPr>
            <a:spLocks noGrp="1"/>
          </p:cNvSpPr>
          <p:nvPr>
            <p:ph type="title" hasCustomPrompt="1"/>
          </p:nvPr>
        </p:nvSpPr>
        <p:spPr>
          <a:xfrm>
            <a:off x="901700" y="1284228"/>
            <a:ext cx="10956925" cy="332399"/>
          </a:xfrm>
          <a:prstGeom prst="rect">
            <a:avLst/>
          </a:prstGeom>
        </p:spPr>
        <p:txBody>
          <a:bodyPr vert="horz" wrap="square" lIns="0" tIns="0" rIns="0" bIns="0" rtlCol="0" anchor="ctr">
            <a:spAutoFit/>
          </a:bodyPr>
          <a:lstStyle/>
          <a:p>
            <a:r>
              <a:rPr lang="fr-FR" dirty="0"/>
              <a:t>Titre de la slide</a:t>
            </a:r>
          </a:p>
        </p:txBody>
      </p:sp>
      <p:sp>
        <p:nvSpPr>
          <p:cNvPr id="10" name="Espace réservé du contenu 9">
            <a:extLst>
              <a:ext uri="{FF2B5EF4-FFF2-40B4-BE49-F238E27FC236}">
                <a16:creationId xmlns:a16="http://schemas.microsoft.com/office/drawing/2014/main" id="{A038CD5F-06F7-E621-C9CD-A0AD76AFCF43}"/>
              </a:ext>
            </a:extLst>
          </p:cNvPr>
          <p:cNvSpPr>
            <a:spLocks noGrp="1"/>
          </p:cNvSpPr>
          <p:nvPr>
            <p:ph sz="quarter" idx="10" hasCustomPrompt="1"/>
          </p:nvPr>
        </p:nvSpPr>
        <p:spPr>
          <a:xfrm>
            <a:off x="901700" y="2095499"/>
            <a:ext cx="10956925" cy="4162231"/>
          </a:xfrm>
          <a:prstGeom prst="rect">
            <a:avLst/>
          </a:prstGeom>
        </p:spPr>
        <p:txBody>
          <a:bodyPr/>
          <a:lstStyle>
            <a:lvl1pPr>
              <a:defRPr>
                <a:solidFill>
                  <a:srgbClr val="333333"/>
                </a:solidFill>
                <a:latin typeface="Arial" panose="020B0604020202020204" pitchFamily="34" charset="0"/>
                <a:cs typeface="Arial" panose="020B0604020202020204" pitchFamily="34" charset="0"/>
              </a:defRPr>
            </a:lvl1pPr>
          </a:lstStyle>
          <a:p>
            <a:pPr lvl="0"/>
            <a:r>
              <a:rPr lang="fr-FR" dirty="0"/>
              <a:t>Contenu texte ou image</a:t>
            </a:r>
          </a:p>
        </p:txBody>
      </p:sp>
      <p:sp>
        <p:nvSpPr>
          <p:cNvPr id="12" name="ZoneTexte 11">
            <a:extLst>
              <a:ext uri="{FF2B5EF4-FFF2-40B4-BE49-F238E27FC236}">
                <a16:creationId xmlns:a16="http://schemas.microsoft.com/office/drawing/2014/main" id="{5DC2F09A-7518-4D85-D899-68C1C087A301}"/>
              </a:ext>
            </a:extLst>
          </p:cNvPr>
          <p:cNvSpPr txBox="1"/>
          <p:nvPr userDrawn="1"/>
        </p:nvSpPr>
        <p:spPr>
          <a:xfrm>
            <a:off x="317500" y="6524625"/>
            <a:ext cx="6841456" cy="333375"/>
          </a:xfrm>
          <a:prstGeom prst="rect">
            <a:avLst/>
          </a:prstGeom>
          <a:noFill/>
        </p:spPr>
        <p:txBody>
          <a:bodyPr wrap="square" lIns="0" tIns="0" rIns="0" b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850" dirty="0">
                <a:solidFill>
                  <a:srgbClr val="ACA39A"/>
                </a:solidFill>
                <a:latin typeface="Arial" pitchFamily="34" charset="0"/>
                <a:cs typeface="Arial" pitchFamily="34" charset="0"/>
              </a:rPr>
              <a:t>HEIA-FR  | Génie civil | </a:t>
            </a:r>
            <a:fld id="{E92189A7-1061-934C-9EA0-A974D61ED45F}" type="datetime1">
              <a:rPr lang="fr-CH" sz="850" smtClean="0">
                <a:solidFill>
                  <a:srgbClr val="ACA39A"/>
                </a:solidFill>
                <a:latin typeface="Arial" pitchFamily="34" charset="0"/>
                <a:cs typeface="Arial" pitchFamily="34" charset="0"/>
              </a:rPr>
              <a:pPr marL="0" marR="0" indent="0" algn="l" defTabSz="914400" rtl="0" eaLnBrk="1" fontAlgn="auto" latinLnBrk="0" hangingPunct="1">
                <a:lnSpc>
                  <a:spcPct val="100000"/>
                </a:lnSpc>
                <a:spcBef>
                  <a:spcPts val="0"/>
                </a:spcBef>
                <a:spcAft>
                  <a:spcPts val="0"/>
                </a:spcAft>
                <a:buClrTx/>
                <a:buSzTx/>
                <a:buFontTx/>
                <a:buNone/>
                <a:tabLst/>
                <a:defRPr/>
              </a:pPr>
              <a:t>30.04.2025</a:t>
            </a:fld>
            <a:r>
              <a:rPr lang="fr-CH" sz="850" dirty="0">
                <a:solidFill>
                  <a:srgbClr val="ACA39A"/>
                </a:solidFill>
                <a:latin typeface="Arial" pitchFamily="34" charset="0"/>
                <a:cs typeface="Arial" pitchFamily="34" charset="0"/>
              </a:rPr>
              <a:t> | © 2022</a:t>
            </a:r>
          </a:p>
        </p:txBody>
      </p:sp>
    </p:spTree>
    <p:extLst>
      <p:ext uri="{BB962C8B-B14F-4D97-AF65-F5344CB8AC3E}">
        <p14:creationId xmlns:p14="http://schemas.microsoft.com/office/powerpoint/2010/main" val="14927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2 colonn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itre 1">
            <a:extLst>
              <a:ext uri="{FF2B5EF4-FFF2-40B4-BE49-F238E27FC236}">
                <a16:creationId xmlns:a16="http://schemas.microsoft.com/office/drawing/2014/main" id="{C3387016-C0FB-AC84-6F57-438225339F34}"/>
              </a:ext>
            </a:extLst>
          </p:cNvPr>
          <p:cNvSpPr>
            <a:spLocks noGrp="1"/>
          </p:cNvSpPr>
          <p:nvPr>
            <p:ph type="title" hasCustomPrompt="1"/>
          </p:nvPr>
        </p:nvSpPr>
        <p:spPr>
          <a:xfrm>
            <a:off x="901700" y="1284228"/>
            <a:ext cx="10956925" cy="332399"/>
          </a:xfrm>
          <a:prstGeom prst="rect">
            <a:avLst/>
          </a:prstGeom>
        </p:spPr>
        <p:txBody>
          <a:bodyPr vert="horz" wrap="square" lIns="0" tIns="0" rIns="0" bIns="0" rtlCol="0" anchor="ctr">
            <a:spAutoFit/>
          </a:bodyPr>
          <a:lstStyle/>
          <a:p>
            <a:r>
              <a:rPr lang="fr-FR" dirty="0"/>
              <a:t>Titre de la slide</a:t>
            </a:r>
          </a:p>
        </p:txBody>
      </p:sp>
      <p:sp>
        <p:nvSpPr>
          <p:cNvPr id="10" name="Espace réservé du contenu 9">
            <a:extLst>
              <a:ext uri="{FF2B5EF4-FFF2-40B4-BE49-F238E27FC236}">
                <a16:creationId xmlns:a16="http://schemas.microsoft.com/office/drawing/2014/main" id="{A038CD5F-06F7-E621-C9CD-A0AD76AFCF43}"/>
              </a:ext>
            </a:extLst>
          </p:cNvPr>
          <p:cNvSpPr>
            <a:spLocks noGrp="1"/>
          </p:cNvSpPr>
          <p:nvPr>
            <p:ph sz="quarter" idx="10" hasCustomPrompt="1"/>
          </p:nvPr>
        </p:nvSpPr>
        <p:spPr>
          <a:xfrm>
            <a:off x="901701" y="2095499"/>
            <a:ext cx="5194300" cy="41622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solidFill>
                  <a:srgbClr val="333333"/>
                </a:solidFill>
                <a:latin typeface="Arial" panose="020B0604020202020204" pitchFamily="34" charset="0"/>
                <a:cs typeface="Arial" panose="020B0604020202020204" pitchFamily="34" charset="0"/>
              </a:defRPr>
            </a:lvl1pPr>
          </a:lstStyle>
          <a:p>
            <a:pPr marL="138113" marR="0" lvl="0" indent="-138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 texte ou image</a:t>
            </a:r>
          </a:p>
        </p:txBody>
      </p:sp>
      <p:sp>
        <p:nvSpPr>
          <p:cNvPr id="12" name="ZoneTexte 11">
            <a:extLst>
              <a:ext uri="{FF2B5EF4-FFF2-40B4-BE49-F238E27FC236}">
                <a16:creationId xmlns:a16="http://schemas.microsoft.com/office/drawing/2014/main" id="{5DC2F09A-7518-4D85-D899-68C1C087A301}"/>
              </a:ext>
            </a:extLst>
          </p:cNvPr>
          <p:cNvSpPr txBox="1"/>
          <p:nvPr userDrawn="1"/>
        </p:nvSpPr>
        <p:spPr>
          <a:xfrm>
            <a:off x="317500" y="6524625"/>
            <a:ext cx="6841456" cy="333375"/>
          </a:xfrm>
          <a:prstGeom prst="rect">
            <a:avLst/>
          </a:prstGeom>
          <a:noFill/>
        </p:spPr>
        <p:txBody>
          <a:bodyPr wrap="square" lIns="0" tIns="0" rIns="0" b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850" dirty="0">
                <a:solidFill>
                  <a:srgbClr val="ACA39A"/>
                </a:solidFill>
                <a:latin typeface="Arial" pitchFamily="34" charset="0"/>
                <a:cs typeface="Arial" pitchFamily="34" charset="0"/>
              </a:rPr>
              <a:t>HEIA-FR  | Génie civil - </a:t>
            </a:r>
            <a:r>
              <a:rPr lang="fr-CH" sz="850" dirty="0" err="1">
                <a:solidFill>
                  <a:srgbClr val="ACA39A"/>
                </a:solidFill>
                <a:latin typeface="Arial" pitchFamily="34" charset="0"/>
                <a:cs typeface="Arial" pitchFamily="34" charset="0"/>
              </a:rPr>
              <a:t>iTEC</a:t>
            </a:r>
            <a:endParaRPr lang="fr-CH" sz="850" dirty="0">
              <a:solidFill>
                <a:srgbClr val="ACA39A"/>
              </a:solidFill>
              <a:latin typeface="Arial" pitchFamily="34" charset="0"/>
              <a:cs typeface="Arial" pitchFamily="34" charset="0"/>
            </a:endParaRPr>
          </a:p>
        </p:txBody>
      </p:sp>
      <p:sp>
        <p:nvSpPr>
          <p:cNvPr id="3" name="Espace réservé du contenu 2">
            <a:extLst>
              <a:ext uri="{FF2B5EF4-FFF2-40B4-BE49-F238E27FC236}">
                <a16:creationId xmlns:a16="http://schemas.microsoft.com/office/drawing/2014/main" id="{B2CFB783-AC6C-95D0-4B57-C43E51E93D43}"/>
              </a:ext>
            </a:extLst>
          </p:cNvPr>
          <p:cNvSpPr>
            <a:spLocks noGrp="1"/>
          </p:cNvSpPr>
          <p:nvPr>
            <p:ph sz="quarter" idx="11" hasCustomPrompt="1"/>
          </p:nvPr>
        </p:nvSpPr>
        <p:spPr>
          <a:xfrm>
            <a:off x="6327775" y="2092325"/>
            <a:ext cx="5530850" cy="4162231"/>
          </a:xfrm>
          <a:prstGeom prst="rect">
            <a:avLst/>
          </a:prstGeom>
        </p:spPr>
        <p:txBody>
          <a:bodyPr/>
          <a:lstStyle>
            <a:lvl1pPr marL="138113" marR="0" indent="-138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atin typeface="Arial" panose="020B0604020202020204" pitchFamily="34" charset="0"/>
                <a:cs typeface="Arial" panose="020B0604020202020204" pitchFamily="34" charset="0"/>
              </a:defRPr>
            </a:lvl1pPr>
          </a:lstStyle>
          <a:p>
            <a:pPr marL="138113" marR="0" lvl="0" indent="-13811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Contenu texte ou image</a:t>
            </a:r>
          </a:p>
        </p:txBody>
      </p:sp>
    </p:spTree>
    <p:extLst>
      <p:ext uri="{BB962C8B-B14F-4D97-AF65-F5344CB8AC3E}">
        <p14:creationId xmlns:p14="http://schemas.microsoft.com/office/powerpoint/2010/main" val="259662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u 2 colonn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5DC2F09A-7518-4D85-D899-68C1C087A301}"/>
              </a:ext>
            </a:extLst>
          </p:cNvPr>
          <p:cNvSpPr txBox="1"/>
          <p:nvPr userDrawn="1"/>
        </p:nvSpPr>
        <p:spPr>
          <a:xfrm>
            <a:off x="317500" y="6524625"/>
            <a:ext cx="6841456" cy="333375"/>
          </a:xfrm>
          <a:prstGeom prst="rect">
            <a:avLst/>
          </a:prstGeom>
          <a:noFill/>
        </p:spPr>
        <p:txBody>
          <a:bodyPr wrap="square" lIns="0" tIns="0" rIns="0" b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850" dirty="0">
                <a:solidFill>
                  <a:srgbClr val="ACA39A"/>
                </a:solidFill>
                <a:latin typeface="Arial" pitchFamily="34" charset="0"/>
                <a:cs typeface="Arial" pitchFamily="34" charset="0"/>
              </a:rPr>
              <a:t>HEIA-FR  | Génie civil | </a:t>
            </a:r>
            <a:fld id="{09039E15-EDC4-0049-8F3B-FBF14BC10884}" type="datetime1">
              <a:rPr lang="fr-CH" sz="850" smtClean="0">
                <a:solidFill>
                  <a:srgbClr val="ACA39A"/>
                </a:solidFill>
                <a:latin typeface="Arial" pitchFamily="34" charset="0"/>
                <a:cs typeface="Arial" pitchFamily="34" charset="0"/>
              </a:rPr>
              <a:pPr marL="0" marR="0" indent="0" algn="l" defTabSz="914400" rtl="0" eaLnBrk="1" fontAlgn="auto" latinLnBrk="0" hangingPunct="1">
                <a:lnSpc>
                  <a:spcPct val="100000"/>
                </a:lnSpc>
                <a:spcBef>
                  <a:spcPts val="0"/>
                </a:spcBef>
                <a:spcAft>
                  <a:spcPts val="0"/>
                </a:spcAft>
                <a:buClrTx/>
                <a:buSzTx/>
                <a:buFontTx/>
                <a:buNone/>
                <a:tabLst/>
                <a:defRPr/>
              </a:pPr>
              <a:t>30.04.2025</a:t>
            </a:fld>
            <a:r>
              <a:rPr lang="fr-CH" sz="850" dirty="0">
                <a:solidFill>
                  <a:srgbClr val="ACA39A"/>
                </a:solidFill>
                <a:latin typeface="Arial" pitchFamily="34" charset="0"/>
                <a:cs typeface="Arial" pitchFamily="34" charset="0"/>
              </a:rPr>
              <a:t> | © 2022</a:t>
            </a:r>
          </a:p>
        </p:txBody>
      </p:sp>
      <p:sp>
        <p:nvSpPr>
          <p:cNvPr id="4" name="Espace réservé pour une image  3">
            <a:extLst>
              <a:ext uri="{FF2B5EF4-FFF2-40B4-BE49-F238E27FC236}">
                <a16:creationId xmlns:a16="http://schemas.microsoft.com/office/drawing/2014/main" id="{043F0660-0A95-DC9C-91D0-AF9EDD58FF90}"/>
              </a:ext>
            </a:extLst>
          </p:cNvPr>
          <p:cNvSpPr>
            <a:spLocks noGrp="1"/>
          </p:cNvSpPr>
          <p:nvPr>
            <p:ph type="pic" sz="quarter" idx="10" hasCustomPrompt="1"/>
          </p:nvPr>
        </p:nvSpPr>
        <p:spPr>
          <a:xfrm>
            <a:off x="0" y="656650"/>
            <a:ext cx="12192000" cy="5867975"/>
          </a:xfrm>
          <a:prstGeom prst="rect">
            <a:avLst/>
          </a:prstGeom>
          <a:solidFill>
            <a:schemeClr val="bg1">
              <a:lumMod val="50000"/>
            </a:schemeClr>
          </a:solidFill>
        </p:spPr>
        <p:txBody>
          <a:bodyPr tIns="1800000" anchor="t" anchorCtr="0"/>
          <a:lstStyle>
            <a:lvl1pPr marL="0" indent="0" algn="ctr">
              <a:buNone/>
              <a:defRPr>
                <a:solidFill>
                  <a:schemeClr val="bg1"/>
                </a:solidFill>
                <a:latin typeface="Arial" panose="020B0604020202020204" pitchFamily="34" charset="0"/>
                <a:cs typeface="Arial" panose="020B0604020202020204" pitchFamily="34" charset="0"/>
              </a:defRPr>
            </a:lvl1pPr>
          </a:lstStyle>
          <a:p>
            <a:r>
              <a:rPr lang="fr-FR" dirty="0"/>
              <a:t>Image pleine page</a:t>
            </a:r>
          </a:p>
        </p:txBody>
      </p:sp>
      <p:sp>
        <p:nvSpPr>
          <p:cNvPr id="8" name="Espace réservé du titre 1">
            <a:extLst>
              <a:ext uri="{FF2B5EF4-FFF2-40B4-BE49-F238E27FC236}">
                <a16:creationId xmlns:a16="http://schemas.microsoft.com/office/drawing/2014/main" id="{FD281767-6061-B2FF-2F16-A797B5308E02}"/>
              </a:ext>
            </a:extLst>
          </p:cNvPr>
          <p:cNvSpPr>
            <a:spLocks noGrp="1"/>
          </p:cNvSpPr>
          <p:nvPr>
            <p:ph type="title" hasCustomPrompt="1"/>
          </p:nvPr>
        </p:nvSpPr>
        <p:spPr>
          <a:xfrm>
            <a:off x="4808683" y="4616724"/>
            <a:ext cx="2574633" cy="623211"/>
          </a:xfrm>
          <a:prstGeom prst="rect">
            <a:avLst/>
          </a:prstGeom>
          <a:solidFill>
            <a:srgbClr val="017DBB"/>
          </a:solidFill>
        </p:spPr>
        <p:txBody>
          <a:bodyPr vert="horz" wrap="none" lIns="144000" tIns="144000" rIns="144000" bIns="144000" rtlCol="0" anchor="ctr" anchorCtr="0">
            <a:spAutoFit/>
          </a:bodyPr>
          <a:lstStyle>
            <a:lvl1pPr algn="ctr">
              <a:defRPr>
                <a:solidFill>
                  <a:schemeClr val="bg1"/>
                </a:solidFill>
              </a:defRPr>
            </a:lvl1pPr>
          </a:lstStyle>
          <a:p>
            <a:r>
              <a:rPr lang="fr-FR" dirty="0"/>
              <a:t>Titre de l’image</a:t>
            </a:r>
          </a:p>
        </p:txBody>
      </p:sp>
    </p:spTree>
    <p:extLst>
      <p:ext uri="{BB962C8B-B14F-4D97-AF65-F5344CB8AC3E}">
        <p14:creationId xmlns:p14="http://schemas.microsoft.com/office/powerpoint/2010/main" val="57085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0490FC9-9AB2-502B-CF19-79731494478B}"/>
              </a:ext>
            </a:extLst>
          </p:cNvPr>
          <p:cNvSpPr>
            <a:spLocks noGrp="1"/>
          </p:cNvSpPr>
          <p:nvPr>
            <p:ph type="dt" sz="half" idx="10"/>
          </p:nvPr>
        </p:nvSpPr>
        <p:spPr/>
        <p:txBody>
          <a:bodyPr/>
          <a:lstStyle/>
          <a:p>
            <a:fld id="{A845F9F9-AD8A-4CB4-AE31-F64BB461330B}" type="datetimeFigureOut">
              <a:rPr lang="fr-CH" smtClean="0"/>
              <a:t>30.04.2025</a:t>
            </a:fld>
            <a:endParaRPr lang="fr-CH"/>
          </a:p>
        </p:txBody>
      </p:sp>
      <p:sp>
        <p:nvSpPr>
          <p:cNvPr id="3" name="Espace réservé du pied de page 2">
            <a:extLst>
              <a:ext uri="{FF2B5EF4-FFF2-40B4-BE49-F238E27FC236}">
                <a16:creationId xmlns:a16="http://schemas.microsoft.com/office/drawing/2014/main" id="{78A3E01E-D001-B6C8-9EEF-5FECAF251803}"/>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57280B2D-2A17-DD8E-2E6A-EEF58C738D91}"/>
              </a:ext>
            </a:extLst>
          </p:cNvPr>
          <p:cNvSpPr>
            <a:spLocks noGrp="1"/>
          </p:cNvSpPr>
          <p:nvPr>
            <p:ph type="sldNum" sz="quarter" idx="12"/>
          </p:nvPr>
        </p:nvSpPr>
        <p:spPr/>
        <p:txBody>
          <a:bodyPr/>
          <a:lstStyle/>
          <a:p>
            <a:fld id="{CA5F0D5A-B670-4CA3-AB91-05C40E9EF53A}" type="slidenum">
              <a:rPr lang="fr-CH" smtClean="0"/>
              <a:t>‹N°›</a:t>
            </a:fld>
            <a:endParaRPr lang="fr-CH"/>
          </a:p>
        </p:txBody>
      </p:sp>
    </p:spTree>
    <p:extLst>
      <p:ext uri="{BB962C8B-B14F-4D97-AF65-F5344CB8AC3E}">
        <p14:creationId xmlns:p14="http://schemas.microsoft.com/office/powerpoint/2010/main" val="118338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6AC1F-E011-1613-F9E1-102580BBE143}"/>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E5BCCBFF-D957-EB84-2CF1-1C41B264AA6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67C26CB-B5DB-32D4-3A6B-2C04DA747193}"/>
              </a:ext>
            </a:extLst>
          </p:cNvPr>
          <p:cNvSpPr>
            <a:spLocks noGrp="1"/>
          </p:cNvSpPr>
          <p:nvPr>
            <p:ph type="dt" sz="half" idx="10"/>
          </p:nvPr>
        </p:nvSpPr>
        <p:spPr/>
        <p:txBody>
          <a:bodyPr/>
          <a:lstStyle/>
          <a:p>
            <a:fld id="{A845F9F9-AD8A-4CB4-AE31-F64BB461330B}" type="datetimeFigureOut">
              <a:rPr lang="fr-CH" smtClean="0"/>
              <a:t>30.04.2025</a:t>
            </a:fld>
            <a:endParaRPr lang="fr-CH"/>
          </a:p>
        </p:txBody>
      </p:sp>
      <p:sp>
        <p:nvSpPr>
          <p:cNvPr id="5" name="Espace réservé du pied de page 4">
            <a:extLst>
              <a:ext uri="{FF2B5EF4-FFF2-40B4-BE49-F238E27FC236}">
                <a16:creationId xmlns:a16="http://schemas.microsoft.com/office/drawing/2014/main" id="{85A757A2-1C01-71E3-E70E-CE115170C768}"/>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A55AB74-5485-041D-A64D-00A1AD5B7D70}"/>
              </a:ext>
            </a:extLst>
          </p:cNvPr>
          <p:cNvSpPr>
            <a:spLocks noGrp="1"/>
          </p:cNvSpPr>
          <p:nvPr>
            <p:ph type="sldNum" sz="quarter" idx="12"/>
          </p:nvPr>
        </p:nvSpPr>
        <p:spPr/>
        <p:txBody>
          <a:bodyPr/>
          <a:lstStyle/>
          <a:p>
            <a:fld id="{CA5F0D5A-B670-4CA3-AB91-05C40E9EF53A}" type="slidenum">
              <a:rPr lang="fr-CH" smtClean="0"/>
              <a:t>‹N°›</a:t>
            </a:fld>
            <a:endParaRPr lang="fr-CH"/>
          </a:p>
        </p:txBody>
      </p:sp>
    </p:spTree>
    <p:extLst>
      <p:ext uri="{BB962C8B-B14F-4D97-AF65-F5344CB8AC3E}">
        <p14:creationId xmlns:p14="http://schemas.microsoft.com/office/powerpoint/2010/main" val="2470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Espace réservé du numéro de diapositive 1">
            <a:extLst>
              <a:ext uri="{FF2B5EF4-FFF2-40B4-BE49-F238E27FC236}">
                <a16:creationId xmlns:a16="http://schemas.microsoft.com/office/drawing/2014/main" id="{BE5BA877-52D6-CF68-D320-6706DD39F041}"/>
              </a:ext>
            </a:extLst>
          </p:cNvPr>
          <p:cNvSpPr txBox="1">
            <a:spLocks/>
          </p:cNvSpPr>
          <p:nvPr userDrawn="1"/>
        </p:nvSpPr>
        <p:spPr>
          <a:xfrm>
            <a:off x="10994529" y="6524625"/>
            <a:ext cx="864096" cy="333375"/>
          </a:xfrm>
          <a:prstGeom prst="rect">
            <a:avLst/>
          </a:prstGeom>
        </p:spPr>
        <p:txBody>
          <a:bodyPr lIns="0" tIns="0" rIns="0" bIns="0" anchor="ctr" anchorCtr="0">
            <a:noAutofit/>
          </a:bodyPr>
          <a:lstStyle>
            <a:defPPr>
              <a:defRPr lang="fr-FR"/>
            </a:defPPr>
            <a:lvl1pPr marL="0" algn="ctr" defTabSz="914400" rtl="0" eaLnBrk="1" latinLnBrk="0" hangingPunct="1">
              <a:defRPr sz="1000" kern="1200">
                <a:solidFill>
                  <a:srgbClr val="ACA39A"/>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EEC6B3-74A9-44EB-9690-B604ED3EF10A}" type="slidenum">
              <a:rPr lang="fr-CH" sz="850" b="1" smtClean="0"/>
              <a:pPr algn="r"/>
              <a:t>‹N°›</a:t>
            </a:fld>
            <a:endParaRPr lang="fr-CH" sz="850" b="1" dirty="0"/>
          </a:p>
        </p:txBody>
      </p:sp>
    </p:spTree>
    <p:extLst>
      <p:ext uri="{BB962C8B-B14F-4D97-AF65-F5344CB8AC3E}">
        <p14:creationId xmlns:p14="http://schemas.microsoft.com/office/powerpoint/2010/main" val="227875473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2400" b="1" kern="1200">
          <a:solidFill>
            <a:srgbClr val="017DBB"/>
          </a:solidFill>
          <a:latin typeface="Arial" panose="020B0604020202020204" pitchFamily="34" charset="0"/>
          <a:ea typeface="+mj-ea"/>
          <a:cs typeface="Arial" panose="020B0604020202020204" pitchFamily="34" charset="0"/>
        </a:defRPr>
      </a:lvl1pPr>
    </p:titleStyle>
    <p:bodyStyle>
      <a:lvl1pPr marL="138113" indent="-138113" algn="l" defTabSz="914400" rtl="0" eaLnBrk="1" latinLnBrk="0" hangingPunct="1">
        <a:lnSpc>
          <a:spcPct val="90000"/>
        </a:lnSpc>
        <a:spcBef>
          <a:spcPts val="1000"/>
        </a:spcBef>
        <a:buFont typeface="Arial" panose="020B0604020202020204" pitchFamily="34" charset="0"/>
        <a:buChar char="•"/>
        <a:tabLst/>
        <a:defRPr sz="1600" kern="1200">
          <a:solidFill>
            <a:schemeClr val="tx1"/>
          </a:solidFill>
          <a:latin typeface="+mn-lt"/>
          <a:ea typeface="+mn-ea"/>
          <a:cs typeface="+mn-cs"/>
        </a:defRPr>
      </a:lvl1pPr>
      <a:lvl2pPr marL="622300" indent="-1651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2pPr>
      <a:lvl3pPr marL="1068388" indent="-1539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1470025" indent="-13811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960563" indent="-1317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8" userDrawn="1">
          <p15:clr>
            <a:srgbClr val="F26B43"/>
          </p15:clr>
        </p15:guide>
        <p15:guide id="2" pos="200" userDrawn="1">
          <p15:clr>
            <a:srgbClr val="F26B43"/>
          </p15:clr>
        </p15:guide>
        <p15:guide id="3" orient="horz" pos="4110" userDrawn="1">
          <p15:clr>
            <a:srgbClr val="F26B43"/>
          </p15:clr>
        </p15:guide>
        <p15:guide id="4"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ti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gif"/><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customXml" Target="../ink/ink5.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3.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
	<Relationship Id="rId8" Type="http://schemas.openxmlformats.org/officeDocument/2006/relationships/image" Target="../media/image20.jpeg"/>
	<Relationship Id="rId3" Type="http://schemas.openxmlformats.org/officeDocument/2006/relationships/image" Target="../media/image17.png"/>
	<Relationship Id="rId7" Type="http://schemas.openxmlformats.org/officeDocument/2006/relationships/hyperlink" Target="http://?" TargetMode="External"/>
	<Relationship Id="rId2" Type="http://schemas.openxmlformats.org/officeDocument/2006/relationships/notesSlide" Target="../notesSlides/notesSlide6.xml"/>
	<Relationship Id="rId1" Type="http://schemas.openxmlformats.org/officeDocument/2006/relationships/slideLayout" Target="../slideLayouts/slideLayout6.xml"/>
	<Relationship Id="rId6" Type="http://schemas.openxmlformats.org/officeDocument/2006/relationships/image" Target="../media/image19.jpeg"/>
	<Relationship Id="rId5" Type="http://schemas.openxmlformats.org/officeDocument/2006/relationships/image" Target="../media/image18.jpeg"/>
	<Relationship Id="rId10" Type="http://schemas.microsoft.com/office/2007/relationships/hdphoto" Target="../media/hdphoto5.wdp"/>
	<Relationship Id="rId4" Type="http://schemas.microsoft.com/office/2007/relationships/hdphoto" Target="../media/hdphoto4.wdp"/>
	<Relationship Id="rId9" Type="http://schemas.openxmlformats.org/officeDocument/2006/relationships/image" Target="../media/image21.png"/>
</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5BF5C-D021-C8B0-4360-136892D95262}"/>
              </a:ext>
            </a:extLst>
          </p:cNvPr>
          <p:cNvSpPr>
            <a:spLocks noGrp="1"/>
          </p:cNvSpPr>
          <p:nvPr>
            <p:ph type="title"/>
          </p:nvPr>
        </p:nvSpPr>
        <p:spPr>
          <a:xfrm>
            <a:off x="4873372" y="3657606"/>
            <a:ext cx="6016020" cy="2637775"/>
          </a:xfrm>
        </p:spPr>
        <p:txBody>
          <a:bodyPr/>
          <a:lstStyle/>
          <a:p>
            <a:pPr>
              <a:lnSpc>
                <a:spcPct val="150000"/>
              </a:lnSpc>
              <a:spcBef>
                <a:spcPts val="600"/>
              </a:spcBef>
              <a:spcAft>
                <a:spcPts val="600"/>
              </a:spcAft>
            </a:pPr>
            <a:r>
              <a:rPr lang="fr-CH" sz="3600" b="1" dirty="0">
                <a:effectLst/>
                <a:latin typeface="Arial" panose="020B0604020202020204" pitchFamily="34" charset="0"/>
                <a:ea typeface="Calibri" panose="020F0502020204030204" pitchFamily="34" charset="0"/>
              </a:rPr>
              <a:t>Le sol précieux</a:t>
            </a:r>
            <a:br>
              <a:rPr lang="fr-CH" sz="3600" dirty="0">
                <a:effectLst/>
                <a:latin typeface="Arial" panose="020B0604020202020204" pitchFamily="34" charset="0"/>
                <a:ea typeface="Calibri" panose="020F0502020204030204" pitchFamily="34" charset="0"/>
              </a:rPr>
            </a:br>
            <a:r>
              <a:rPr lang="fr-CH" sz="2400" b="1" dirty="0">
                <a:latin typeface="Arial" panose="020B0604020202020204" pitchFamily="34" charset="0"/>
                <a:ea typeface="Calibri" panose="020F0502020204030204" pitchFamily="34" charset="0"/>
              </a:rPr>
              <a:t>S</a:t>
            </a:r>
            <a:r>
              <a:rPr lang="fr-CH" sz="2400" b="1" dirty="0">
                <a:effectLst/>
                <a:latin typeface="Arial" panose="020B0604020202020204" pitchFamily="34" charset="0"/>
                <a:ea typeface="Calibri" panose="020F0502020204030204" pitchFamily="34" charset="0"/>
              </a:rPr>
              <a:t>éminaire SVAF 2 mai 2025</a:t>
            </a:r>
            <a:endParaRPr lang="fr-FR" sz="2400" b="1" dirty="0"/>
          </a:p>
        </p:txBody>
      </p:sp>
      <p:sp>
        <p:nvSpPr>
          <p:cNvPr id="3" name="Espace réservé du contenu 2">
            <a:extLst>
              <a:ext uri="{FF2B5EF4-FFF2-40B4-BE49-F238E27FC236}">
                <a16:creationId xmlns:a16="http://schemas.microsoft.com/office/drawing/2014/main" id="{C9EFA9D1-6835-2DC6-B99E-A1B63273F780}"/>
              </a:ext>
            </a:extLst>
          </p:cNvPr>
          <p:cNvSpPr>
            <a:spLocks noGrp="1"/>
          </p:cNvSpPr>
          <p:nvPr>
            <p:ph sz="quarter" idx="10"/>
          </p:nvPr>
        </p:nvSpPr>
        <p:spPr>
          <a:xfrm>
            <a:off x="4873372" y="5508168"/>
            <a:ext cx="6622600" cy="994685"/>
          </a:xfrm>
        </p:spPr>
        <p:txBody>
          <a:bodyPr>
            <a:normAutofit/>
          </a:bodyPr>
          <a:lstStyle/>
          <a:p>
            <a:r>
              <a:rPr lang="fr-FR" sz="1900" dirty="0"/>
              <a:t>Prof. Dr Fabienne Favre Boivin</a:t>
            </a:r>
          </a:p>
          <a:p>
            <a:r>
              <a:rPr lang="fr-FR" sz="1900" dirty="0"/>
              <a:t>Filière Génie civil / Institut </a:t>
            </a:r>
            <a:r>
              <a:rPr lang="fr-FR" sz="1900" dirty="0" err="1"/>
              <a:t>iTEC</a:t>
            </a:r>
            <a:r>
              <a:rPr lang="fr-FR" sz="1900" dirty="0"/>
              <a:t> – HEIA-FR</a:t>
            </a:r>
          </a:p>
        </p:txBody>
      </p:sp>
    </p:spTree>
    <p:extLst>
      <p:ext uri="{BB962C8B-B14F-4D97-AF65-F5344CB8AC3E}">
        <p14:creationId xmlns:p14="http://schemas.microsoft.com/office/powerpoint/2010/main" val="2461909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85B424-D1EE-4894-A288-B8DBB610E698}"/>
              </a:ext>
            </a:extLst>
          </p:cNvPr>
          <p:cNvSpPr/>
          <p:nvPr/>
        </p:nvSpPr>
        <p:spPr>
          <a:xfrm>
            <a:off x="285431" y="1919992"/>
            <a:ext cx="5192645" cy="3985706"/>
          </a:xfrm>
          <a:prstGeom prst="rect">
            <a:avLst/>
          </a:prstGeom>
        </p:spPr>
        <p:txBody>
          <a:bodyPr wrap="square">
            <a:spAutoFit/>
          </a:bodyPr>
          <a:lstStyle/>
          <a:p>
            <a:r>
              <a:rPr lang="fr-FR" b="1" dirty="0"/>
              <a:t>Production </a:t>
            </a:r>
            <a:r>
              <a:rPr lang="fr-FR" dirty="0"/>
              <a:t>: biomasse, denrées alimentaires, fourrages, bois et fibres. </a:t>
            </a:r>
          </a:p>
          <a:p>
            <a:endParaRPr lang="fr-FR" sz="1000" dirty="0"/>
          </a:p>
          <a:p>
            <a:r>
              <a:rPr lang="fr-FR" b="1" dirty="0"/>
              <a:t>Régulation </a:t>
            </a:r>
            <a:r>
              <a:rPr lang="fr-FR" dirty="0"/>
              <a:t>: réguler les cycles de l’eau, des éléments, de l’énergie, fonction de filtre, de tampon ou de réservoir, et à transformer des substances.</a:t>
            </a:r>
          </a:p>
          <a:p>
            <a:endParaRPr lang="fr-FR" sz="1000" dirty="0"/>
          </a:p>
          <a:p>
            <a:pPr>
              <a:spcAft>
                <a:spcPts val="600"/>
              </a:spcAft>
            </a:pPr>
            <a:r>
              <a:rPr lang="fr-FR" b="1" dirty="0"/>
              <a:t>Habitat</a:t>
            </a:r>
            <a:r>
              <a:rPr lang="fr-FR" dirty="0"/>
              <a:t> : milieu de vie pour les animaux, les plantes et autres organismes.</a:t>
            </a:r>
          </a:p>
          <a:p>
            <a:endParaRPr lang="fr-FR" sz="1000" dirty="0"/>
          </a:p>
          <a:p>
            <a:r>
              <a:rPr lang="fr-FR" b="1" dirty="0"/>
              <a:t>Support</a:t>
            </a:r>
            <a:r>
              <a:rPr lang="fr-FR" dirty="0"/>
              <a:t> : fondement aux développement territorial.</a:t>
            </a:r>
          </a:p>
          <a:p>
            <a:endParaRPr lang="fr-FR" sz="1000" dirty="0"/>
          </a:p>
          <a:p>
            <a:r>
              <a:rPr lang="fr-FR" b="1" dirty="0"/>
              <a:t>Source de matière première </a:t>
            </a:r>
            <a:r>
              <a:rPr lang="fr-FR" dirty="0"/>
              <a:t>: </a:t>
            </a:r>
            <a:r>
              <a:rPr lang="fr-CH" dirty="0"/>
              <a:t>matériaux </a:t>
            </a:r>
            <a:r>
              <a:rPr lang="fr-FR" dirty="0"/>
              <a:t>construction</a:t>
            </a:r>
          </a:p>
          <a:p>
            <a:endParaRPr lang="fr-FR" sz="1000" b="1" dirty="0"/>
          </a:p>
          <a:p>
            <a:r>
              <a:rPr lang="fr-FR" b="1" dirty="0"/>
              <a:t>Archivage</a:t>
            </a:r>
            <a:r>
              <a:rPr lang="fr-FR" dirty="0"/>
              <a:t> : informations sur notre histoire naturelle et culturelle. </a:t>
            </a:r>
            <a:endParaRPr lang="en-US" dirty="0"/>
          </a:p>
        </p:txBody>
      </p:sp>
      <p:sp>
        <p:nvSpPr>
          <p:cNvPr id="17" name="ZoneTexte 16">
            <a:extLst>
              <a:ext uri="{FF2B5EF4-FFF2-40B4-BE49-F238E27FC236}">
                <a16:creationId xmlns:a16="http://schemas.microsoft.com/office/drawing/2014/main" id="{9714AB0B-F8E4-4195-9DBA-9BFD2F814BB7}"/>
              </a:ext>
            </a:extLst>
          </p:cNvPr>
          <p:cNvSpPr txBox="1"/>
          <p:nvPr/>
        </p:nvSpPr>
        <p:spPr>
          <a:xfrm>
            <a:off x="9364600" y="6496417"/>
            <a:ext cx="2188420" cy="230832"/>
          </a:xfrm>
          <a:prstGeom prst="rect">
            <a:avLst/>
          </a:prstGeom>
          <a:noFill/>
        </p:spPr>
        <p:txBody>
          <a:bodyPr wrap="none" rtlCol="0">
            <a:spAutoFit/>
          </a:bodyPr>
          <a:lstStyle/>
          <a:p>
            <a:r>
              <a:rPr lang="fr-FR" sz="900" dirty="0"/>
              <a:t>Source : Magazine Environnement </a:t>
            </a:r>
            <a:r>
              <a:rPr lang="fr-CH" sz="900" dirty="0"/>
              <a:t>4/2017</a:t>
            </a:r>
            <a:endParaRPr lang="fr-FR" sz="900" dirty="0"/>
          </a:p>
        </p:txBody>
      </p:sp>
      <p:sp>
        <p:nvSpPr>
          <p:cNvPr id="18" name="Titre 1">
            <a:extLst>
              <a:ext uri="{FF2B5EF4-FFF2-40B4-BE49-F238E27FC236}">
                <a16:creationId xmlns:a16="http://schemas.microsoft.com/office/drawing/2014/main" id="{12819546-D450-49A2-8D68-3E221FC3BAF7}"/>
              </a:ext>
            </a:extLst>
          </p:cNvPr>
          <p:cNvSpPr>
            <a:spLocks noGrp="1"/>
          </p:cNvSpPr>
          <p:nvPr>
            <p:ph type="title"/>
          </p:nvPr>
        </p:nvSpPr>
        <p:spPr>
          <a:xfrm>
            <a:off x="596095" y="985097"/>
            <a:ext cx="10956925" cy="443198"/>
          </a:xfrm>
        </p:spPr>
        <p:txBody>
          <a:bodyPr/>
          <a:lstStyle/>
          <a:p>
            <a:r>
              <a:rPr lang="fr-FR" sz="3200" dirty="0"/>
              <a:t>Ses fonctions du sol</a:t>
            </a:r>
            <a:endParaRPr lang="fr-CH" sz="3200" dirty="0"/>
          </a:p>
        </p:txBody>
      </p:sp>
      <p:grpSp>
        <p:nvGrpSpPr>
          <p:cNvPr id="5" name="Groupe 4">
            <a:extLst>
              <a:ext uri="{FF2B5EF4-FFF2-40B4-BE49-F238E27FC236}">
                <a16:creationId xmlns:a16="http://schemas.microsoft.com/office/drawing/2014/main" id="{B1B6B21A-EFDE-4057-BEC9-9671CD7EBB02}"/>
              </a:ext>
            </a:extLst>
          </p:cNvPr>
          <p:cNvGrpSpPr/>
          <p:nvPr/>
        </p:nvGrpSpPr>
        <p:grpSpPr>
          <a:xfrm>
            <a:off x="240322" y="1470142"/>
            <a:ext cx="5237755" cy="2770143"/>
            <a:chOff x="7544695" y="983949"/>
            <a:chExt cx="4390175" cy="2559773"/>
          </a:xfrm>
        </p:grpSpPr>
        <p:sp>
          <p:nvSpPr>
            <p:cNvPr id="3" name="Rectangle 2">
              <a:extLst>
                <a:ext uri="{FF2B5EF4-FFF2-40B4-BE49-F238E27FC236}">
                  <a16:creationId xmlns:a16="http://schemas.microsoft.com/office/drawing/2014/main" id="{DDA6942A-0F61-4226-AF00-D779DA9A9AE9}"/>
                </a:ext>
              </a:extLst>
            </p:cNvPr>
            <p:cNvSpPr/>
            <p:nvPr/>
          </p:nvSpPr>
          <p:spPr>
            <a:xfrm>
              <a:off x="7544695" y="1372899"/>
              <a:ext cx="4390175" cy="21708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ZoneTexte 19">
              <a:extLst>
                <a:ext uri="{FF2B5EF4-FFF2-40B4-BE49-F238E27FC236}">
                  <a16:creationId xmlns:a16="http://schemas.microsoft.com/office/drawing/2014/main" id="{FCAE59F2-A530-4DDC-90F9-7FC3D00B7CB7}"/>
                </a:ext>
              </a:extLst>
            </p:cNvPr>
            <p:cNvSpPr txBox="1"/>
            <p:nvPr/>
          </p:nvSpPr>
          <p:spPr>
            <a:xfrm>
              <a:off x="7731470" y="983949"/>
              <a:ext cx="3367691" cy="400110"/>
            </a:xfrm>
            <a:prstGeom prst="rect">
              <a:avLst/>
            </a:prstGeom>
            <a:noFill/>
          </p:spPr>
          <p:txBody>
            <a:bodyPr wrap="square">
              <a:spAutoFit/>
            </a:bodyPr>
            <a:lstStyle/>
            <a:p>
              <a:r>
                <a:rPr lang="fr-CH" sz="2000" b="1" dirty="0">
                  <a:solidFill>
                    <a:srgbClr val="00B050"/>
                  </a:solidFill>
                </a:rPr>
                <a:t>Fonctions "écologiques" du sol</a:t>
              </a:r>
            </a:p>
          </p:txBody>
        </p:sp>
      </p:grpSp>
      <p:grpSp>
        <p:nvGrpSpPr>
          <p:cNvPr id="6" name="Groupe 5">
            <a:extLst>
              <a:ext uri="{FF2B5EF4-FFF2-40B4-BE49-F238E27FC236}">
                <a16:creationId xmlns:a16="http://schemas.microsoft.com/office/drawing/2014/main" id="{D2E95FD3-38C5-4843-950C-C2D1C34D9332}"/>
              </a:ext>
            </a:extLst>
          </p:cNvPr>
          <p:cNvGrpSpPr/>
          <p:nvPr/>
        </p:nvGrpSpPr>
        <p:grpSpPr>
          <a:xfrm>
            <a:off x="240320" y="4325097"/>
            <a:ext cx="5237755" cy="2013294"/>
            <a:chOff x="7544693" y="4052503"/>
            <a:chExt cx="4390174" cy="1797604"/>
          </a:xfrm>
        </p:grpSpPr>
        <p:sp>
          <p:nvSpPr>
            <p:cNvPr id="19" name="ZoneTexte 18">
              <a:extLst>
                <a:ext uri="{FF2B5EF4-FFF2-40B4-BE49-F238E27FC236}">
                  <a16:creationId xmlns:a16="http://schemas.microsoft.com/office/drawing/2014/main" id="{AE9F02A8-A59D-412F-8728-0139FF483BA3}"/>
                </a:ext>
              </a:extLst>
            </p:cNvPr>
            <p:cNvSpPr txBox="1"/>
            <p:nvPr/>
          </p:nvSpPr>
          <p:spPr>
            <a:xfrm>
              <a:off x="7731470" y="5492864"/>
              <a:ext cx="3979623" cy="357243"/>
            </a:xfrm>
            <a:prstGeom prst="rect">
              <a:avLst/>
            </a:prstGeom>
            <a:noFill/>
          </p:spPr>
          <p:txBody>
            <a:bodyPr wrap="square">
              <a:spAutoFit/>
            </a:bodyPr>
            <a:lstStyle/>
            <a:p>
              <a:r>
                <a:rPr lang="fr-CH" sz="2000" b="1" dirty="0">
                  <a:solidFill>
                    <a:srgbClr val="C00000"/>
                  </a:solidFill>
                </a:rPr>
                <a:t>Fonctions du sol plutôt liées à l'utilisation</a:t>
              </a:r>
            </a:p>
          </p:txBody>
        </p:sp>
        <p:sp>
          <p:nvSpPr>
            <p:cNvPr id="21" name="Rectangle 20">
              <a:extLst>
                <a:ext uri="{FF2B5EF4-FFF2-40B4-BE49-F238E27FC236}">
                  <a16:creationId xmlns:a16="http://schemas.microsoft.com/office/drawing/2014/main" id="{90E0F7EF-2B89-47A0-AC73-A520FBED53D0}"/>
                </a:ext>
              </a:extLst>
            </p:cNvPr>
            <p:cNvSpPr/>
            <p:nvPr/>
          </p:nvSpPr>
          <p:spPr>
            <a:xfrm>
              <a:off x="7544693" y="4052503"/>
              <a:ext cx="4390174" cy="13819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8" name="Groupe 27">
            <a:extLst>
              <a:ext uri="{FF2B5EF4-FFF2-40B4-BE49-F238E27FC236}">
                <a16:creationId xmlns:a16="http://schemas.microsoft.com/office/drawing/2014/main" id="{F2550AC3-530D-43FE-B402-064D9ED4C412}"/>
              </a:ext>
            </a:extLst>
          </p:cNvPr>
          <p:cNvGrpSpPr>
            <a:grpSpLocks noChangeAspect="1"/>
          </p:cNvGrpSpPr>
          <p:nvPr/>
        </p:nvGrpSpPr>
        <p:grpSpPr>
          <a:xfrm>
            <a:off x="5629605" y="1730476"/>
            <a:ext cx="6414611" cy="4788617"/>
            <a:chOff x="5491957" y="640092"/>
            <a:chExt cx="7875241" cy="5879002"/>
          </a:xfrm>
        </p:grpSpPr>
        <p:pic>
          <p:nvPicPr>
            <p:cNvPr id="25" name="Image 24">
              <a:extLst>
                <a:ext uri="{FF2B5EF4-FFF2-40B4-BE49-F238E27FC236}">
                  <a16:creationId xmlns:a16="http://schemas.microsoft.com/office/drawing/2014/main" id="{573E9423-3791-42F2-A527-1B2759AB750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5491957" y="649924"/>
              <a:ext cx="3745607" cy="5869170"/>
            </a:xfrm>
            <a:prstGeom prst="rect">
              <a:avLst/>
            </a:prstGeom>
          </p:spPr>
        </p:pic>
        <p:pic>
          <p:nvPicPr>
            <p:cNvPr id="27" name="Image 26">
              <a:extLst>
                <a:ext uri="{FF2B5EF4-FFF2-40B4-BE49-F238E27FC236}">
                  <a16:creationId xmlns:a16="http://schemas.microsoft.com/office/drawing/2014/main" id="{509E0B21-C5ED-4B33-888B-61F7A3D5FAC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9219689" y="640092"/>
              <a:ext cx="4147509" cy="5869171"/>
            </a:xfrm>
            <a:prstGeom prst="rect">
              <a:avLst/>
            </a:prstGeom>
          </p:spPr>
        </p:pic>
      </p:grpSp>
      <p:sp>
        <p:nvSpPr>
          <p:cNvPr id="4" name="ZoneTexte 3">
            <a:extLst>
              <a:ext uri="{FF2B5EF4-FFF2-40B4-BE49-F238E27FC236}">
                <a16:creationId xmlns:a16="http://schemas.microsoft.com/office/drawing/2014/main" id="{50DA288F-796D-9475-20A1-4555C8CC5B35}"/>
              </a:ext>
            </a:extLst>
          </p:cNvPr>
          <p:cNvSpPr txBox="1"/>
          <p:nvPr/>
        </p:nvSpPr>
        <p:spPr>
          <a:xfrm>
            <a:off x="5629605" y="918238"/>
            <a:ext cx="6458173" cy="1536800"/>
          </a:xfrm>
          <a:prstGeom prst="rect">
            <a:avLst/>
          </a:prstGeom>
        </p:spPr>
        <p:txBody>
          <a:bodyPr vert="horz" lIns="91440" tIns="45720" rIns="91440" bIns="45720" rtlCol="0">
            <a:normAutofit/>
          </a:bodyPr>
          <a:lstStyle/>
          <a:p>
            <a:pPr>
              <a:lnSpc>
                <a:spcPct val="90000"/>
              </a:lnSpc>
              <a:spcAft>
                <a:spcPts val="600"/>
              </a:spcAft>
            </a:pPr>
            <a:r>
              <a:rPr lang="en-US" sz="2000" dirty="0"/>
              <a:t>Ensemble de processus </a:t>
            </a:r>
            <a:r>
              <a:rPr lang="en-US" sz="2000" dirty="0" err="1"/>
              <a:t>pédologiques</a:t>
            </a:r>
            <a:r>
              <a:rPr lang="en-US" sz="2000" dirty="0"/>
              <a:t> qui sous-tendent la </a:t>
            </a:r>
            <a:r>
              <a:rPr lang="en-US" sz="2000" dirty="0" err="1"/>
              <a:t>fourniture</a:t>
            </a:r>
            <a:r>
              <a:rPr lang="en-US" sz="2000" dirty="0"/>
              <a:t> de services </a:t>
            </a:r>
            <a:r>
              <a:rPr lang="en-US" sz="2000" dirty="0" err="1"/>
              <a:t>écosystémiques</a:t>
            </a:r>
            <a:r>
              <a:rPr lang="en-US" sz="2000" dirty="0"/>
              <a:t> (Glenk et al., 2012)</a:t>
            </a:r>
          </a:p>
        </p:txBody>
      </p:sp>
    </p:spTree>
    <p:extLst>
      <p:ext uri="{BB962C8B-B14F-4D97-AF65-F5344CB8AC3E}">
        <p14:creationId xmlns:p14="http://schemas.microsoft.com/office/powerpoint/2010/main" val="36267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9714AB0B-F8E4-4195-9DBA-9BFD2F814BB7}"/>
              </a:ext>
            </a:extLst>
          </p:cNvPr>
          <p:cNvSpPr txBox="1"/>
          <p:nvPr/>
        </p:nvSpPr>
        <p:spPr>
          <a:xfrm>
            <a:off x="3465028" y="6033880"/>
            <a:ext cx="3860267" cy="230832"/>
          </a:xfrm>
          <a:prstGeom prst="rect">
            <a:avLst/>
          </a:prstGeom>
          <a:noFill/>
        </p:spPr>
        <p:txBody>
          <a:bodyPr wrap="square" rtlCol="0">
            <a:spAutoFit/>
          </a:bodyPr>
          <a:lstStyle/>
          <a:p>
            <a:pPr algn="l"/>
            <a:r>
              <a:rPr lang="fr-FR" sz="900" dirty="0"/>
              <a:t>Source : </a:t>
            </a:r>
            <a:r>
              <a:rPr lang="fr-CH" sz="900" b="0" i="0" u="none" strike="noStrike" baseline="0" dirty="0" err="1"/>
              <a:t>Agroscope</a:t>
            </a:r>
            <a:r>
              <a:rPr lang="fr-CH" sz="900" b="0" i="0" u="none" strike="noStrike" baseline="0" dirty="0"/>
              <a:t>–Gabriela </a:t>
            </a:r>
            <a:r>
              <a:rPr lang="fr-CH" sz="900" b="0" i="0" u="none" strike="noStrike" baseline="0" dirty="0" err="1"/>
              <a:t>Brändle</a:t>
            </a:r>
            <a:r>
              <a:rPr lang="fr-CH" sz="900" b="0" i="0" u="none" strike="noStrike" baseline="0" dirty="0"/>
              <a:t>, Urs </a:t>
            </a:r>
            <a:r>
              <a:rPr lang="fr-CH" sz="900" b="0" i="0" u="none" strike="noStrike" baseline="0" dirty="0" err="1"/>
              <a:t>Zihlmann</a:t>
            </a:r>
            <a:r>
              <a:rPr lang="fr-CH" sz="900" b="0" i="0" u="none" strike="noStrike" baseline="0" dirty="0"/>
              <a:t>, LANAT–Andreas </a:t>
            </a:r>
            <a:r>
              <a:rPr lang="fr-CH" sz="900" b="0" i="0" u="none" strike="noStrike" baseline="0" dirty="0" err="1"/>
              <a:t>Chervet</a:t>
            </a:r>
            <a:endParaRPr lang="en-US" sz="900" dirty="0"/>
          </a:p>
        </p:txBody>
      </p:sp>
      <p:sp>
        <p:nvSpPr>
          <p:cNvPr id="18" name="Titre 1">
            <a:extLst>
              <a:ext uri="{FF2B5EF4-FFF2-40B4-BE49-F238E27FC236}">
                <a16:creationId xmlns:a16="http://schemas.microsoft.com/office/drawing/2014/main" id="{12819546-D450-49A2-8D68-3E221FC3BAF7}"/>
              </a:ext>
            </a:extLst>
          </p:cNvPr>
          <p:cNvSpPr>
            <a:spLocks noGrp="1"/>
          </p:cNvSpPr>
          <p:nvPr>
            <p:ph type="title"/>
          </p:nvPr>
        </p:nvSpPr>
        <p:spPr>
          <a:xfrm>
            <a:off x="596095" y="985097"/>
            <a:ext cx="10956925" cy="443198"/>
          </a:xfrm>
        </p:spPr>
        <p:txBody>
          <a:bodyPr/>
          <a:lstStyle/>
          <a:p>
            <a:r>
              <a:rPr lang="fr-FR" sz="3200" dirty="0"/>
              <a:t>Fonctions du sol - production</a:t>
            </a:r>
            <a:endParaRPr lang="fr-CH" sz="3200" dirty="0"/>
          </a:p>
        </p:txBody>
      </p:sp>
      <p:pic>
        <p:nvPicPr>
          <p:cNvPr id="5" name="Image 4">
            <a:extLst>
              <a:ext uri="{FF2B5EF4-FFF2-40B4-BE49-F238E27FC236}">
                <a16:creationId xmlns:a16="http://schemas.microsoft.com/office/drawing/2014/main" id="{0AB203A1-463A-4AF8-96EA-B74D650161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0485" y="1856648"/>
            <a:ext cx="3399412" cy="4193888"/>
          </a:xfrm>
          <a:prstGeom prst="rect">
            <a:avLst/>
          </a:prstGeom>
        </p:spPr>
      </p:pic>
      <p:sp>
        <p:nvSpPr>
          <p:cNvPr id="19" name="ZoneTexte 18">
            <a:extLst>
              <a:ext uri="{FF2B5EF4-FFF2-40B4-BE49-F238E27FC236}">
                <a16:creationId xmlns:a16="http://schemas.microsoft.com/office/drawing/2014/main" id="{A09C5CBA-33BE-452F-AE54-45949C51E2C7}"/>
              </a:ext>
            </a:extLst>
          </p:cNvPr>
          <p:cNvSpPr txBox="1"/>
          <p:nvPr/>
        </p:nvSpPr>
        <p:spPr>
          <a:xfrm>
            <a:off x="186323" y="4462401"/>
            <a:ext cx="3275034" cy="1323439"/>
          </a:xfrm>
          <a:prstGeom prst="rect">
            <a:avLst/>
          </a:prstGeom>
          <a:noFill/>
        </p:spPr>
        <p:txBody>
          <a:bodyPr wrap="square">
            <a:spAutoFit/>
          </a:bodyPr>
          <a:lstStyle/>
          <a:p>
            <a:pPr algn="l"/>
            <a:r>
              <a:rPr lang="fr-FR" sz="2000" b="0" i="0" u="none" strike="noStrike" baseline="0" dirty="0"/>
              <a:t>Un sol </a:t>
            </a:r>
            <a:r>
              <a:rPr lang="fr-FR" sz="2000" dirty="0"/>
              <a:t>fertile offre </a:t>
            </a:r>
            <a:r>
              <a:rPr lang="fr-FR" sz="2000" b="0" i="0" u="none" strike="noStrike" baseline="0" dirty="0"/>
              <a:t>les conditions et les nutriments nécessaires à la production </a:t>
            </a:r>
            <a:r>
              <a:rPr lang="fr-CH" sz="2000" b="0" i="0" u="none" strike="noStrike" baseline="0" dirty="0"/>
              <a:t>de biomasse de qualité</a:t>
            </a:r>
            <a:endParaRPr lang="fr-CH" sz="2000" dirty="0"/>
          </a:p>
        </p:txBody>
      </p:sp>
      <p:pic>
        <p:nvPicPr>
          <p:cNvPr id="9" name="Image 8">
            <a:extLst>
              <a:ext uri="{FF2B5EF4-FFF2-40B4-BE49-F238E27FC236}">
                <a16:creationId xmlns:a16="http://schemas.microsoft.com/office/drawing/2014/main" id="{AA9DEB12-3EF2-425E-9596-EDFB5A434A6E}"/>
              </a:ext>
            </a:extLst>
          </p:cNvPr>
          <p:cNvPicPr>
            <a:picLocks noChangeAspect="1"/>
          </p:cNvPicPr>
          <p:nvPr/>
        </p:nvPicPr>
        <p:blipFill>
          <a:blip r:embed="rId4"/>
          <a:stretch>
            <a:fillRect/>
          </a:stretch>
        </p:blipFill>
        <p:spPr>
          <a:xfrm>
            <a:off x="578706" y="1856648"/>
            <a:ext cx="2400953" cy="2320152"/>
          </a:xfrm>
          <a:prstGeom prst="rect">
            <a:avLst/>
          </a:prstGeom>
        </p:spPr>
      </p:pic>
      <p:sp>
        <p:nvSpPr>
          <p:cNvPr id="20" name="ZoneTexte 19">
            <a:extLst>
              <a:ext uri="{FF2B5EF4-FFF2-40B4-BE49-F238E27FC236}">
                <a16:creationId xmlns:a16="http://schemas.microsoft.com/office/drawing/2014/main" id="{4E5D31CE-E0A6-437A-8431-630443478807}"/>
              </a:ext>
            </a:extLst>
          </p:cNvPr>
          <p:cNvSpPr txBox="1"/>
          <p:nvPr/>
        </p:nvSpPr>
        <p:spPr>
          <a:xfrm>
            <a:off x="2493294" y="3917845"/>
            <a:ext cx="486365" cy="230832"/>
          </a:xfrm>
          <a:prstGeom prst="rect">
            <a:avLst/>
          </a:prstGeom>
          <a:noFill/>
        </p:spPr>
        <p:txBody>
          <a:bodyPr wrap="square" rtlCol="0">
            <a:spAutoFit/>
          </a:bodyPr>
          <a:lstStyle/>
          <a:p>
            <a:pPr algn="l"/>
            <a:r>
              <a:rPr lang="fr-FR" sz="900" dirty="0"/>
              <a:t>FAO</a:t>
            </a:r>
            <a:endParaRPr lang="en-US" sz="900" dirty="0"/>
          </a:p>
        </p:txBody>
      </p:sp>
      <p:pic>
        <p:nvPicPr>
          <p:cNvPr id="24" name="Image 23">
            <a:extLst>
              <a:ext uri="{FF2B5EF4-FFF2-40B4-BE49-F238E27FC236}">
                <a16:creationId xmlns:a16="http://schemas.microsoft.com/office/drawing/2014/main" id="{A5947AC3-F6C0-4829-BCC6-28022C7FBF5E}"/>
              </a:ext>
            </a:extLst>
          </p:cNvPr>
          <p:cNvPicPr>
            <a:picLocks noChangeAspect="1"/>
          </p:cNvPicPr>
          <p:nvPr/>
        </p:nvPicPr>
        <p:blipFill>
          <a:blip r:embed="rId5"/>
          <a:stretch>
            <a:fillRect/>
          </a:stretch>
        </p:blipFill>
        <p:spPr>
          <a:xfrm>
            <a:off x="7560751" y="1130303"/>
            <a:ext cx="4052543" cy="4970766"/>
          </a:xfrm>
          <a:prstGeom prst="rect">
            <a:avLst/>
          </a:prstGeom>
        </p:spPr>
      </p:pic>
    </p:spTree>
    <p:extLst>
      <p:ext uri="{BB962C8B-B14F-4D97-AF65-F5344CB8AC3E}">
        <p14:creationId xmlns:p14="http://schemas.microsoft.com/office/powerpoint/2010/main" val="85720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a:extLst>
              <a:ext uri="{FF2B5EF4-FFF2-40B4-BE49-F238E27FC236}">
                <a16:creationId xmlns:a16="http://schemas.microsoft.com/office/drawing/2014/main" id="{12819546-D450-49A2-8D68-3E221FC3BAF7}"/>
              </a:ext>
            </a:extLst>
          </p:cNvPr>
          <p:cNvSpPr>
            <a:spLocks noGrp="1"/>
          </p:cNvSpPr>
          <p:nvPr>
            <p:ph type="title"/>
          </p:nvPr>
        </p:nvSpPr>
        <p:spPr>
          <a:xfrm>
            <a:off x="596095" y="985097"/>
            <a:ext cx="10956925" cy="443198"/>
          </a:xfrm>
        </p:spPr>
        <p:txBody>
          <a:bodyPr/>
          <a:lstStyle/>
          <a:p>
            <a:r>
              <a:rPr lang="fr-FR" sz="3200" dirty="0"/>
              <a:t>Fonctions du sol - régulation</a:t>
            </a:r>
            <a:endParaRPr lang="fr-CH" sz="3200" dirty="0"/>
          </a:p>
        </p:txBody>
      </p:sp>
      <p:grpSp>
        <p:nvGrpSpPr>
          <p:cNvPr id="6" name="Groupe 5">
            <a:extLst>
              <a:ext uri="{FF2B5EF4-FFF2-40B4-BE49-F238E27FC236}">
                <a16:creationId xmlns:a16="http://schemas.microsoft.com/office/drawing/2014/main" id="{D9A38B67-E184-4EA8-A740-84F695681E4D}"/>
              </a:ext>
            </a:extLst>
          </p:cNvPr>
          <p:cNvGrpSpPr/>
          <p:nvPr/>
        </p:nvGrpSpPr>
        <p:grpSpPr>
          <a:xfrm>
            <a:off x="345229" y="1563178"/>
            <a:ext cx="6924675" cy="4179362"/>
            <a:chOff x="2235316" y="1528762"/>
            <a:chExt cx="6924675" cy="4179362"/>
          </a:xfrm>
        </p:grpSpPr>
        <p:sp>
          <p:nvSpPr>
            <p:cNvPr id="17" name="ZoneTexte 16">
              <a:extLst>
                <a:ext uri="{FF2B5EF4-FFF2-40B4-BE49-F238E27FC236}">
                  <a16:creationId xmlns:a16="http://schemas.microsoft.com/office/drawing/2014/main" id="{9714AB0B-F8E4-4195-9DBA-9BFD2F814BB7}"/>
                </a:ext>
              </a:extLst>
            </p:cNvPr>
            <p:cNvSpPr txBox="1"/>
            <p:nvPr/>
          </p:nvSpPr>
          <p:spPr>
            <a:xfrm>
              <a:off x="2244369" y="5338792"/>
              <a:ext cx="5844389" cy="369332"/>
            </a:xfrm>
            <a:prstGeom prst="rect">
              <a:avLst/>
            </a:prstGeom>
            <a:noFill/>
          </p:spPr>
          <p:txBody>
            <a:bodyPr wrap="square" rtlCol="0">
              <a:spAutoFit/>
            </a:bodyPr>
            <a:lstStyle/>
            <a:p>
              <a:pPr algn="l"/>
              <a:r>
                <a:rPr lang="fr-FR" sz="1600" dirty="0"/>
                <a:t>Nappe perchée suite à une compaction du sol</a:t>
              </a:r>
              <a:r>
                <a:rPr lang="fr-FR" dirty="0"/>
                <a:t> </a:t>
              </a:r>
              <a:r>
                <a:rPr lang="fr-FR" sz="900" dirty="0"/>
                <a:t>(Source : </a:t>
              </a:r>
              <a:r>
                <a:rPr lang="fr-CH" sz="900" b="0" i="0" u="none" strike="noStrike" baseline="0" dirty="0"/>
                <a:t>KOBO)</a:t>
              </a:r>
              <a:endParaRPr lang="en-US" sz="900" dirty="0"/>
            </a:p>
          </p:txBody>
        </p:sp>
        <p:pic>
          <p:nvPicPr>
            <p:cNvPr id="4" name="Image 3">
              <a:extLst>
                <a:ext uri="{FF2B5EF4-FFF2-40B4-BE49-F238E27FC236}">
                  <a16:creationId xmlns:a16="http://schemas.microsoft.com/office/drawing/2014/main" id="{BAF19DDD-B62E-4C2F-A9A4-A2430F6A9A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35316" y="1528762"/>
              <a:ext cx="6924675" cy="3800475"/>
            </a:xfrm>
            <a:prstGeom prst="rect">
              <a:avLst/>
            </a:prstGeom>
          </p:spPr>
        </p:pic>
      </p:grpSp>
      <p:sp>
        <p:nvSpPr>
          <p:cNvPr id="11" name="ZoneTexte 10">
            <a:extLst>
              <a:ext uri="{FF2B5EF4-FFF2-40B4-BE49-F238E27FC236}">
                <a16:creationId xmlns:a16="http://schemas.microsoft.com/office/drawing/2014/main" id="{31CA1B5F-FFC9-4CE1-8978-10671505391B}"/>
              </a:ext>
            </a:extLst>
          </p:cNvPr>
          <p:cNvSpPr txBox="1"/>
          <p:nvPr/>
        </p:nvSpPr>
        <p:spPr>
          <a:xfrm>
            <a:off x="7609593" y="5281768"/>
            <a:ext cx="4182233" cy="338554"/>
          </a:xfrm>
          <a:prstGeom prst="rect">
            <a:avLst/>
          </a:prstGeom>
          <a:noFill/>
        </p:spPr>
        <p:txBody>
          <a:bodyPr wrap="square" rtlCol="0">
            <a:spAutoFit/>
          </a:bodyPr>
          <a:lstStyle/>
          <a:p>
            <a:pPr algn="l"/>
            <a:r>
              <a:rPr lang="fr-FR" sz="1600" dirty="0"/>
              <a:t>Le cycle du carbone </a:t>
            </a:r>
            <a:r>
              <a:rPr lang="fr-FR" sz="900" dirty="0"/>
              <a:t>(Source : </a:t>
            </a:r>
            <a:r>
              <a:rPr lang="en-GB" altLang="en-US" sz="900" dirty="0">
                <a:latin typeface="Calibri" pitchFamily="34" charset="0"/>
                <a:ea typeface="Calibri" pitchFamily="34" charset="0"/>
                <a:cs typeface="Calibri" pitchFamily="34" charset="0"/>
              </a:rPr>
              <a:t>http://biancachiritescu.blogspot.ch</a:t>
            </a:r>
            <a:endParaRPr lang="en-US" sz="900" dirty="0"/>
          </a:p>
        </p:txBody>
      </p:sp>
      <p:pic>
        <p:nvPicPr>
          <p:cNvPr id="2" name="Picture 2" descr="http://2.bp.blogspot.com/-ipjZcGv3umA/UaJmdkWax8I/AAAAAAAAAPI/QscEtC8Grxs/s1600/4911cyclecarbone.GIF">
            <a:extLst>
              <a:ext uri="{FF2B5EF4-FFF2-40B4-BE49-F238E27FC236}">
                <a16:creationId xmlns:a16="http://schemas.microsoft.com/office/drawing/2014/main" id="{A6CC879A-01CC-00E6-D6BC-920B090807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21677" y="1609931"/>
            <a:ext cx="4443660" cy="370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25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FC8F823-B007-4664-8A67-D842EBB6A5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39" y="1745051"/>
            <a:ext cx="5386060" cy="3776847"/>
          </a:xfrm>
          <a:prstGeom prst="rect">
            <a:avLst/>
          </a:prstGeom>
        </p:spPr>
      </p:pic>
      <p:sp>
        <p:nvSpPr>
          <p:cNvPr id="18" name="Titre 1">
            <a:extLst>
              <a:ext uri="{FF2B5EF4-FFF2-40B4-BE49-F238E27FC236}">
                <a16:creationId xmlns:a16="http://schemas.microsoft.com/office/drawing/2014/main" id="{12819546-D450-49A2-8D68-3E221FC3BAF7}"/>
              </a:ext>
            </a:extLst>
          </p:cNvPr>
          <p:cNvSpPr>
            <a:spLocks noGrp="1"/>
          </p:cNvSpPr>
          <p:nvPr>
            <p:ph type="title"/>
          </p:nvPr>
        </p:nvSpPr>
        <p:spPr>
          <a:xfrm>
            <a:off x="596095" y="985097"/>
            <a:ext cx="10956925" cy="443198"/>
          </a:xfrm>
        </p:spPr>
        <p:txBody>
          <a:bodyPr/>
          <a:lstStyle/>
          <a:p>
            <a:r>
              <a:rPr lang="fr-FR" sz="3200" dirty="0"/>
              <a:t>Fonctions du sol - habitat</a:t>
            </a:r>
            <a:endParaRPr lang="fr-CH" sz="3200" dirty="0"/>
          </a:p>
        </p:txBody>
      </p:sp>
      <p:pic>
        <p:nvPicPr>
          <p:cNvPr id="4" name="Image 3">
            <a:extLst>
              <a:ext uri="{FF2B5EF4-FFF2-40B4-BE49-F238E27FC236}">
                <a16:creationId xmlns:a16="http://schemas.microsoft.com/office/drawing/2014/main" id="{C524BD19-6764-4763-9E9D-475102C282B0}"/>
              </a:ext>
            </a:extLst>
          </p:cNvPr>
          <p:cNvPicPr>
            <a:picLocks noChangeAspect="1"/>
          </p:cNvPicPr>
          <p:nvPr/>
        </p:nvPicPr>
        <p:blipFill>
          <a:blip r:embed="rId4"/>
          <a:stretch>
            <a:fillRect/>
          </a:stretch>
        </p:blipFill>
        <p:spPr>
          <a:xfrm>
            <a:off x="5378659" y="2390757"/>
            <a:ext cx="6791296" cy="3141832"/>
          </a:xfrm>
          <a:prstGeom prst="rect">
            <a:avLst/>
          </a:prstGeom>
        </p:spPr>
      </p:pic>
      <p:sp>
        <p:nvSpPr>
          <p:cNvPr id="9" name="ZoneTexte 8">
            <a:extLst>
              <a:ext uri="{FF2B5EF4-FFF2-40B4-BE49-F238E27FC236}">
                <a16:creationId xmlns:a16="http://schemas.microsoft.com/office/drawing/2014/main" id="{63F2FF72-AD14-40E8-A93A-0A42CC5C4CAB}"/>
              </a:ext>
            </a:extLst>
          </p:cNvPr>
          <p:cNvSpPr txBox="1"/>
          <p:nvPr/>
        </p:nvSpPr>
        <p:spPr>
          <a:xfrm>
            <a:off x="6096000" y="1751625"/>
            <a:ext cx="4655701" cy="707886"/>
          </a:xfrm>
          <a:prstGeom prst="rect">
            <a:avLst/>
          </a:prstGeom>
          <a:noFill/>
        </p:spPr>
        <p:txBody>
          <a:bodyPr wrap="square">
            <a:spAutoFit/>
          </a:bodyPr>
          <a:lstStyle/>
          <a:p>
            <a:r>
              <a:rPr lang="fr-FR" sz="2000" b="1" i="0" u="none" strike="noStrike" baseline="0" dirty="0">
                <a:solidFill>
                  <a:srgbClr val="000000"/>
                </a:solidFill>
                <a:latin typeface="Calibri" panose="020F0502020204030204" pitchFamily="34" charset="0"/>
              </a:rPr>
              <a:t>... sous nos pieds, ça grouille de vie et de diversité …</a:t>
            </a:r>
            <a:endParaRPr lang="fr-CH" sz="2000" dirty="0"/>
          </a:p>
        </p:txBody>
      </p:sp>
      <p:sp>
        <p:nvSpPr>
          <p:cNvPr id="11" name="ZoneTexte 10">
            <a:extLst>
              <a:ext uri="{FF2B5EF4-FFF2-40B4-BE49-F238E27FC236}">
                <a16:creationId xmlns:a16="http://schemas.microsoft.com/office/drawing/2014/main" id="{129FCED3-2DEB-4510-A0BE-C0C446BD0DDA}"/>
              </a:ext>
            </a:extLst>
          </p:cNvPr>
          <p:cNvSpPr txBox="1"/>
          <p:nvPr/>
        </p:nvSpPr>
        <p:spPr>
          <a:xfrm>
            <a:off x="5389170" y="5573648"/>
            <a:ext cx="6645172" cy="1077218"/>
          </a:xfrm>
          <a:prstGeom prst="rect">
            <a:avLst/>
          </a:prstGeom>
          <a:noFill/>
        </p:spPr>
        <p:txBody>
          <a:bodyPr wrap="square">
            <a:spAutoFit/>
          </a:bodyPr>
          <a:lstStyle/>
          <a:p>
            <a:pPr marL="176213" indent="-176213">
              <a:buFont typeface="Arial" panose="020B0604020202020204" pitchFamily="34" charset="0"/>
              <a:buChar char="•"/>
            </a:pPr>
            <a:r>
              <a:rPr lang="fr-FR" sz="1600" i="0" u="none" strike="noStrike" baseline="0" dirty="0">
                <a:solidFill>
                  <a:srgbClr val="000000"/>
                </a:solidFill>
                <a:latin typeface="Calibri" panose="020F0502020204030204" pitchFamily="34" charset="0"/>
              </a:rPr>
              <a:t>Poids de l’ensemble des organismes contenus dans le sol d’un hectare de terrain -&gt; 15 t</a:t>
            </a:r>
            <a:r>
              <a:rPr lang="fr-FR" sz="1600" dirty="0">
                <a:solidFill>
                  <a:srgbClr val="000000"/>
                </a:solidFill>
                <a:latin typeface="Calibri" panose="020F0502020204030204" pitchFamily="34" charset="0"/>
              </a:rPr>
              <a:t>onnes, s</a:t>
            </a:r>
            <a:r>
              <a:rPr lang="fr-FR" sz="1600" i="0" u="none" strike="noStrike" baseline="0" dirty="0">
                <a:solidFill>
                  <a:srgbClr val="000000"/>
                </a:solidFill>
                <a:latin typeface="Calibri" panose="020F0502020204030204" pitchFamily="34" charset="0"/>
              </a:rPr>
              <a:t>oit autant que 20 vaches.</a:t>
            </a:r>
          </a:p>
          <a:p>
            <a:pPr marL="176213" indent="-176213">
              <a:buFont typeface="Arial" panose="020B0604020202020204" pitchFamily="34" charset="0"/>
              <a:buChar char="•"/>
            </a:pPr>
            <a:r>
              <a:rPr lang="fr-FR" sz="1600" i="0" u="none" strike="noStrike" baseline="0" dirty="0">
                <a:solidFill>
                  <a:srgbClr val="000000"/>
                </a:solidFill>
                <a:latin typeface="Calibri" panose="020F0502020204030204" pitchFamily="34" charset="0"/>
              </a:rPr>
              <a:t>Poids de la biomasse au-dessus d’un hectare de prairie ne correspond qu’à celui de 3 vaches.</a:t>
            </a:r>
            <a:endParaRPr lang="fr-CH" sz="1600" dirty="0"/>
          </a:p>
        </p:txBody>
      </p:sp>
      <p:sp>
        <p:nvSpPr>
          <p:cNvPr id="22" name="ZoneTexte 21">
            <a:extLst>
              <a:ext uri="{FF2B5EF4-FFF2-40B4-BE49-F238E27FC236}">
                <a16:creationId xmlns:a16="http://schemas.microsoft.com/office/drawing/2014/main" id="{E65FDC83-680D-4107-8438-1DE200049E4F}"/>
              </a:ext>
            </a:extLst>
          </p:cNvPr>
          <p:cNvSpPr txBox="1"/>
          <p:nvPr/>
        </p:nvSpPr>
        <p:spPr>
          <a:xfrm>
            <a:off x="11223129" y="5310730"/>
            <a:ext cx="1018031" cy="215444"/>
          </a:xfrm>
          <a:prstGeom prst="rect">
            <a:avLst/>
          </a:prstGeom>
          <a:noFill/>
        </p:spPr>
        <p:txBody>
          <a:bodyPr wrap="square">
            <a:spAutoFit/>
          </a:bodyPr>
          <a:lstStyle/>
          <a:p>
            <a:r>
              <a:rPr lang="fr-FR" sz="800" i="0" u="none" strike="noStrike" baseline="0" dirty="0">
                <a:solidFill>
                  <a:srgbClr val="000000"/>
                </a:solidFill>
                <a:latin typeface="Calibri" panose="020F0502020204030204" pitchFamily="34" charset="0"/>
              </a:rPr>
              <a:t>Source: OFEV 2017</a:t>
            </a:r>
            <a:endParaRPr lang="fr-CH" sz="800" dirty="0"/>
          </a:p>
        </p:txBody>
      </p:sp>
    </p:spTree>
    <p:extLst>
      <p:ext uri="{BB962C8B-B14F-4D97-AF65-F5344CB8AC3E}">
        <p14:creationId xmlns:p14="http://schemas.microsoft.com/office/powerpoint/2010/main" val="2327237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a:extLst>
              <a:ext uri="{FF2B5EF4-FFF2-40B4-BE49-F238E27FC236}">
                <a16:creationId xmlns:a16="http://schemas.microsoft.com/office/drawing/2014/main" id="{12819546-D450-49A2-8D68-3E221FC3BAF7}"/>
              </a:ext>
            </a:extLst>
          </p:cNvPr>
          <p:cNvSpPr>
            <a:spLocks noGrp="1"/>
          </p:cNvSpPr>
          <p:nvPr>
            <p:ph type="title"/>
          </p:nvPr>
        </p:nvSpPr>
        <p:spPr>
          <a:xfrm>
            <a:off x="596095" y="985097"/>
            <a:ext cx="10956925" cy="443198"/>
          </a:xfrm>
        </p:spPr>
        <p:txBody>
          <a:bodyPr/>
          <a:lstStyle/>
          <a:p>
            <a:r>
              <a:rPr lang="fr-FR" sz="3200" dirty="0"/>
              <a:t>Fonctions du sol - support</a:t>
            </a:r>
            <a:endParaRPr lang="fr-CH" sz="3200" dirty="0"/>
          </a:p>
        </p:txBody>
      </p:sp>
      <p:sp>
        <p:nvSpPr>
          <p:cNvPr id="8" name="ZoneTexte 7">
            <a:extLst>
              <a:ext uri="{FF2B5EF4-FFF2-40B4-BE49-F238E27FC236}">
                <a16:creationId xmlns:a16="http://schemas.microsoft.com/office/drawing/2014/main" id="{7EEC2260-BD2F-4472-BDCF-14A8F68CC70C}"/>
              </a:ext>
            </a:extLst>
          </p:cNvPr>
          <p:cNvSpPr txBox="1"/>
          <p:nvPr/>
        </p:nvSpPr>
        <p:spPr>
          <a:xfrm>
            <a:off x="596095" y="5939389"/>
            <a:ext cx="9422976" cy="369332"/>
          </a:xfrm>
          <a:prstGeom prst="rect">
            <a:avLst/>
          </a:prstGeom>
          <a:noFill/>
        </p:spPr>
        <p:txBody>
          <a:bodyPr wrap="square">
            <a:spAutoFit/>
          </a:bodyPr>
          <a:lstStyle/>
          <a:p>
            <a:pPr marL="285750" indent="-285750">
              <a:buFont typeface="Wingdings" panose="05000000000000000000" pitchFamily="2" charset="2"/>
              <a:buChar char="v"/>
            </a:pPr>
            <a:r>
              <a:rPr lang="fr-FR" sz="1800" i="0" u="none" strike="noStrike" baseline="0" dirty="0">
                <a:solidFill>
                  <a:srgbClr val="000000"/>
                </a:solidFill>
                <a:latin typeface="Calibri" panose="020F0502020204030204" pitchFamily="34" charset="0"/>
              </a:rPr>
              <a:t>Disparition du sol en Suisse : 0.87 m</a:t>
            </a:r>
            <a:r>
              <a:rPr lang="fr-FR" sz="1800" i="0" u="none" strike="noStrike" baseline="30000" dirty="0">
                <a:solidFill>
                  <a:srgbClr val="000000"/>
                </a:solidFill>
                <a:latin typeface="Calibri" panose="020F0502020204030204" pitchFamily="34" charset="0"/>
              </a:rPr>
              <a:t>2</a:t>
            </a:r>
            <a:r>
              <a:rPr lang="fr-FR" sz="1800" i="0" u="none" strike="noStrike" baseline="0" dirty="0">
                <a:solidFill>
                  <a:srgbClr val="000000"/>
                </a:solidFill>
                <a:latin typeface="Calibri" panose="020F0502020204030204" pitchFamily="34" charset="0"/>
              </a:rPr>
              <a:t> par seconde au profit de la forêt et de l’urbanisation.</a:t>
            </a:r>
            <a:endParaRPr lang="fr-CH" dirty="0"/>
          </a:p>
        </p:txBody>
      </p:sp>
      <p:pic>
        <p:nvPicPr>
          <p:cNvPr id="5" name="Image 4">
            <a:extLst>
              <a:ext uri="{FF2B5EF4-FFF2-40B4-BE49-F238E27FC236}">
                <a16:creationId xmlns:a16="http://schemas.microsoft.com/office/drawing/2014/main" id="{CAB019EE-6983-418C-A282-937463583A2D}"/>
              </a:ext>
            </a:extLst>
          </p:cNvPr>
          <p:cNvPicPr>
            <a:picLocks noChangeAspect="1"/>
          </p:cNvPicPr>
          <p:nvPr/>
        </p:nvPicPr>
        <p:blipFill>
          <a:blip r:embed="rId3"/>
          <a:stretch>
            <a:fillRect/>
          </a:stretch>
        </p:blipFill>
        <p:spPr>
          <a:xfrm>
            <a:off x="1145369" y="1616282"/>
            <a:ext cx="9858375" cy="4114800"/>
          </a:xfrm>
          <a:prstGeom prst="rect">
            <a:avLst/>
          </a:prstGeom>
        </p:spPr>
      </p:pic>
      <p:sp>
        <p:nvSpPr>
          <p:cNvPr id="12" name="ZoneTexte 11">
            <a:extLst>
              <a:ext uri="{FF2B5EF4-FFF2-40B4-BE49-F238E27FC236}">
                <a16:creationId xmlns:a16="http://schemas.microsoft.com/office/drawing/2014/main" id="{02E31EBF-6E0A-4918-9193-FCECD87A005C}"/>
              </a:ext>
            </a:extLst>
          </p:cNvPr>
          <p:cNvSpPr txBox="1"/>
          <p:nvPr/>
        </p:nvSpPr>
        <p:spPr>
          <a:xfrm>
            <a:off x="7462345" y="5513115"/>
            <a:ext cx="1187669" cy="230832"/>
          </a:xfrm>
          <a:prstGeom prst="rect">
            <a:avLst/>
          </a:prstGeom>
          <a:noFill/>
        </p:spPr>
        <p:txBody>
          <a:bodyPr wrap="square">
            <a:spAutoFit/>
          </a:bodyPr>
          <a:lstStyle/>
          <a:p>
            <a:r>
              <a:rPr lang="fr-FR" sz="900" i="0" u="none" strike="noStrike" baseline="0" dirty="0">
                <a:solidFill>
                  <a:srgbClr val="000000"/>
                </a:solidFill>
                <a:latin typeface="Calibri" panose="020F0502020204030204" pitchFamily="34" charset="0"/>
              </a:rPr>
              <a:t>Source: OFEV 2017</a:t>
            </a:r>
            <a:endParaRPr lang="fr-CH" sz="900" dirty="0"/>
          </a:p>
        </p:txBody>
      </p:sp>
    </p:spTree>
    <p:extLst>
      <p:ext uri="{BB962C8B-B14F-4D97-AF65-F5344CB8AC3E}">
        <p14:creationId xmlns:p14="http://schemas.microsoft.com/office/powerpoint/2010/main" val="17535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9ABF56A-B90B-9536-EE59-D3E9ED10F72B}"/>
              </a:ext>
            </a:extLst>
          </p:cNvPr>
          <p:cNvSpPr>
            <a:spLocks noGrp="1"/>
          </p:cNvSpPr>
          <p:nvPr>
            <p:ph type="title"/>
          </p:nvPr>
        </p:nvSpPr>
        <p:spPr/>
        <p:txBody>
          <a:bodyPr/>
          <a:lstStyle/>
          <a:p>
            <a:r>
              <a:rPr lang="fr-CH" dirty="0"/>
              <a:t>Le sol et ses fonctions</a:t>
            </a:r>
          </a:p>
        </p:txBody>
      </p:sp>
      <p:pic>
        <p:nvPicPr>
          <p:cNvPr id="8" name="Espace réservé du contenu 7">
            <a:extLst>
              <a:ext uri="{FF2B5EF4-FFF2-40B4-BE49-F238E27FC236}">
                <a16:creationId xmlns:a16="http://schemas.microsoft.com/office/drawing/2014/main" id="{02F32847-5E89-CE05-762A-48F5C6EF3FCE}"/>
              </a:ext>
            </a:extLst>
          </p:cNvPr>
          <p:cNvPicPr>
            <a:picLocks noGrp="1" noChangeAspect="1"/>
          </p:cNvPicPr>
          <p:nvPr>
            <p:ph sz="quarter" idx="10"/>
          </p:nvPr>
        </p:nvPicPr>
        <p:blipFill>
          <a:blip r:embed="rId2"/>
          <a:srcRect t="11232"/>
          <a:stretch/>
        </p:blipFill>
        <p:spPr>
          <a:xfrm>
            <a:off x="4395148" y="1332411"/>
            <a:ext cx="6368646" cy="4820194"/>
          </a:xfrm>
          <a:noFill/>
        </p:spPr>
      </p:pic>
      <p:sp>
        <p:nvSpPr>
          <p:cNvPr id="10" name="ZoneTexte 9">
            <a:extLst>
              <a:ext uri="{FF2B5EF4-FFF2-40B4-BE49-F238E27FC236}">
                <a16:creationId xmlns:a16="http://schemas.microsoft.com/office/drawing/2014/main" id="{4FBF130C-394D-59E2-B28E-C8FC24EAB426}"/>
              </a:ext>
            </a:extLst>
          </p:cNvPr>
          <p:cNvSpPr txBox="1"/>
          <p:nvPr/>
        </p:nvSpPr>
        <p:spPr>
          <a:xfrm>
            <a:off x="901699" y="2997925"/>
            <a:ext cx="3108598" cy="2109651"/>
          </a:xfrm>
          <a:prstGeom prst="rect">
            <a:avLst/>
          </a:prstGeom>
          <a:noFill/>
        </p:spPr>
        <p:txBody>
          <a:bodyPr wrap="none" lIns="0" tIns="0" rIns="0" bIns="0" rtlCol="0" anchor="ctr" anchorCtr="0">
            <a:noAutofit/>
          </a:bodyPr>
          <a:lstStyle/>
          <a:p>
            <a:pPr algn="l"/>
            <a:r>
              <a:rPr lang="fr-CH" dirty="0">
                <a:latin typeface="Arial" pitchFamily="34" charset="0"/>
                <a:cs typeface="Arial" pitchFamily="34" charset="0"/>
              </a:rPr>
              <a:t>Tout le sol participe à la </a:t>
            </a:r>
          </a:p>
          <a:p>
            <a:pPr algn="l"/>
            <a:r>
              <a:rPr lang="fr-CH" dirty="0">
                <a:latin typeface="Arial" pitchFamily="34" charset="0"/>
                <a:cs typeface="Arial" pitchFamily="34" charset="0"/>
              </a:rPr>
              <a:t>réalisation de ses fonctions</a:t>
            </a:r>
          </a:p>
        </p:txBody>
      </p:sp>
      <p:sp>
        <p:nvSpPr>
          <p:cNvPr id="11" name="ZoneTexte 10">
            <a:extLst>
              <a:ext uri="{FF2B5EF4-FFF2-40B4-BE49-F238E27FC236}">
                <a16:creationId xmlns:a16="http://schemas.microsoft.com/office/drawing/2014/main" id="{823D68C8-0E2E-2E1A-661D-F267A330E80C}"/>
              </a:ext>
            </a:extLst>
          </p:cNvPr>
          <p:cNvSpPr txBox="1"/>
          <p:nvPr/>
        </p:nvSpPr>
        <p:spPr>
          <a:xfrm>
            <a:off x="8477373" y="5953015"/>
            <a:ext cx="2194560" cy="692608"/>
          </a:xfrm>
          <a:prstGeom prst="rect">
            <a:avLst/>
          </a:prstGeom>
          <a:noFill/>
        </p:spPr>
        <p:txBody>
          <a:bodyPr wrap="none" lIns="0" tIns="0" rIns="0" bIns="0" rtlCol="0" anchor="ctr" anchorCtr="0">
            <a:noAutofit/>
          </a:bodyPr>
          <a:lstStyle/>
          <a:p>
            <a:pPr algn="l"/>
            <a:r>
              <a:rPr lang="fr-CH" sz="850" dirty="0">
                <a:solidFill>
                  <a:srgbClr val="ACA39A"/>
                </a:solidFill>
                <a:latin typeface="Arial" pitchFamily="34" charset="0"/>
                <a:cs typeface="Arial" pitchFamily="34" charset="0"/>
              </a:rPr>
              <a:t>Source: Stratégie Sol Suisse 2020, OFEV</a:t>
            </a:r>
          </a:p>
        </p:txBody>
      </p:sp>
    </p:spTree>
    <p:extLst>
      <p:ext uri="{BB962C8B-B14F-4D97-AF65-F5344CB8AC3E}">
        <p14:creationId xmlns:p14="http://schemas.microsoft.com/office/powerpoint/2010/main" val="474688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1721CC-400E-D239-00FA-31B489E6F33F}"/>
              </a:ext>
            </a:extLst>
          </p:cNvPr>
          <p:cNvSpPr>
            <a:spLocks noGrp="1"/>
          </p:cNvSpPr>
          <p:nvPr>
            <p:ph type="title"/>
          </p:nvPr>
        </p:nvSpPr>
        <p:spPr/>
        <p:txBody>
          <a:bodyPr/>
          <a:lstStyle/>
          <a:p>
            <a:r>
              <a:rPr lang="fr-CH" dirty="0"/>
              <a:t>10’000 ans pour former 1 sol, 1 seconde pour le détruire</a:t>
            </a:r>
          </a:p>
        </p:txBody>
      </p:sp>
      <p:pic>
        <p:nvPicPr>
          <p:cNvPr id="8" name="Picture 4" descr="http://www.ma.auf.org/erosion/chapitre4/ImagChap4/pneux.jpg">
            <a:extLst>
              <a:ext uri="{FF2B5EF4-FFF2-40B4-BE49-F238E27FC236}">
                <a16:creationId xmlns:a16="http://schemas.microsoft.com/office/drawing/2014/main" id="{4262BE9B-3E8D-025B-8CFD-EC88E75B56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48966" y="2907566"/>
            <a:ext cx="3238500" cy="241150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Box 7">
            <a:extLst>
              <a:ext uri="{FF2B5EF4-FFF2-40B4-BE49-F238E27FC236}">
                <a16:creationId xmlns:a16="http://schemas.microsoft.com/office/drawing/2014/main" id="{F44E8A50-E3DB-D874-B29A-4F1B131A63DC}"/>
              </a:ext>
            </a:extLst>
          </p:cNvPr>
          <p:cNvSpPr txBox="1">
            <a:spLocks noChangeArrowheads="1"/>
          </p:cNvSpPr>
          <p:nvPr/>
        </p:nvSpPr>
        <p:spPr bwMode="auto">
          <a:xfrm>
            <a:off x="8383649" y="5438854"/>
            <a:ext cx="14613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CC9900"/>
                </a:solidFill>
                <a:latin typeface="Comic Sans MS" pitchFamily="66" charset="0"/>
              </a:defRPr>
            </a:lvl1pPr>
            <a:lvl2pPr marL="742950" indent="-285750" eaLnBrk="0" hangingPunct="0">
              <a:defRPr>
                <a:solidFill>
                  <a:srgbClr val="CC9900"/>
                </a:solidFill>
                <a:latin typeface="Comic Sans MS" pitchFamily="66" charset="0"/>
              </a:defRPr>
            </a:lvl2pPr>
            <a:lvl3pPr marL="1143000" indent="-228600" eaLnBrk="0" hangingPunct="0">
              <a:defRPr>
                <a:solidFill>
                  <a:srgbClr val="CC9900"/>
                </a:solidFill>
                <a:latin typeface="Comic Sans MS" pitchFamily="66" charset="0"/>
              </a:defRPr>
            </a:lvl3pPr>
            <a:lvl4pPr marL="1600200" indent="-228600" eaLnBrk="0" hangingPunct="0">
              <a:defRPr>
                <a:solidFill>
                  <a:srgbClr val="CC9900"/>
                </a:solidFill>
                <a:latin typeface="Comic Sans MS" pitchFamily="66" charset="0"/>
              </a:defRPr>
            </a:lvl4pPr>
            <a:lvl5pPr marL="2057400" indent="-228600" eaLnBrk="0" hangingPunct="0">
              <a:defRPr>
                <a:solidFill>
                  <a:srgbClr val="CC9900"/>
                </a:solidFill>
                <a:latin typeface="Comic Sans MS" pitchFamily="66" charset="0"/>
              </a:defRPr>
            </a:lvl5pPr>
            <a:lvl6pPr marL="2514600" indent="-228600" eaLnBrk="0" fontAlgn="base" hangingPunct="0">
              <a:spcBef>
                <a:spcPct val="20000"/>
              </a:spcBef>
              <a:spcAft>
                <a:spcPct val="0"/>
              </a:spcAft>
              <a:defRPr>
                <a:solidFill>
                  <a:srgbClr val="CC9900"/>
                </a:solidFill>
                <a:latin typeface="Comic Sans MS" pitchFamily="66" charset="0"/>
              </a:defRPr>
            </a:lvl6pPr>
            <a:lvl7pPr marL="2971800" indent="-228600" eaLnBrk="0" fontAlgn="base" hangingPunct="0">
              <a:spcBef>
                <a:spcPct val="20000"/>
              </a:spcBef>
              <a:spcAft>
                <a:spcPct val="0"/>
              </a:spcAft>
              <a:defRPr>
                <a:solidFill>
                  <a:srgbClr val="CC9900"/>
                </a:solidFill>
                <a:latin typeface="Comic Sans MS" pitchFamily="66" charset="0"/>
              </a:defRPr>
            </a:lvl7pPr>
            <a:lvl8pPr marL="3429000" indent="-228600" eaLnBrk="0" fontAlgn="base" hangingPunct="0">
              <a:spcBef>
                <a:spcPct val="20000"/>
              </a:spcBef>
              <a:spcAft>
                <a:spcPct val="0"/>
              </a:spcAft>
              <a:defRPr>
                <a:solidFill>
                  <a:srgbClr val="CC9900"/>
                </a:solidFill>
                <a:latin typeface="Comic Sans MS" pitchFamily="66" charset="0"/>
              </a:defRPr>
            </a:lvl8pPr>
            <a:lvl9pPr marL="3886200" indent="-228600" eaLnBrk="0" fontAlgn="base" hangingPunct="0">
              <a:spcBef>
                <a:spcPct val="20000"/>
              </a:spcBef>
              <a:spcAft>
                <a:spcPct val="0"/>
              </a:spcAft>
              <a:defRPr>
                <a:solidFill>
                  <a:srgbClr val="CC9900"/>
                </a:solidFill>
                <a:latin typeface="Comic Sans MS" pitchFamily="66" charset="0"/>
              </a:defRPr>
            </a:lvl9pPr>
          </a:lstStyle>
          <a:p>
            <a:pPr eaLnBrk="1" hangingPunct="1"/>
            <a:r>
              <a:rPr lang="fr-CH" sz="1050" dirty="0">
                <a:solidFill>
                  <a:schemeClr val="tx1"/>
                </a:solidFill>
                <a:latin typeface="+mn-lt"/>
              </a:rPr>
              <a:t>Photos: G. Bullinger</a:t>
            </a:r>
            <a:endParaRPr lang="fr-FR" sz="1050" dirty="0">
              <a:solidFill>
                <a:schemeClr val="tx1"/>
              </a:solidFill>
              <a:latin typeface="+mn-lt"/>
            </a:endParaRPr>
          </a:p>
        </p:txBody>
      </p:sp>
      <p:pic>
        <p:nvPicPr>
          <p:cNvPr id="10" name="Picture 2" descr="C:\Users\geraldin.bullinge\Documents\Cours HES Fribourg\Ra&amp;D\OFEV\Erosion\Photos\22-04-2016\IMG_0036.JPG">
            <a:extLst>
              <a:ext uri="{FF2B5EF4-FFF2-40B4-BE49-F238E27FC236}">
                <a16:creationId xmlns:a16="http://schemas.microsoft.com/office/drawing/2014/main" id="{557D1C85-8505-32A3-23C4-8429C9534E4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7732" y="2915294"/>
            <a:ext cx="3238500" cy="24288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CFE9FE6D-D7EA-F4AC-2BE5-FB932EA92FED}"/>
              </a:ext>
            </a:extLst>
          </p:cNvPr>
          <p:cNvSpPr txBox="1">
            <a:spLocks noChangeArrowheads="1"/>
          </p:cNvSpPr>
          <p:nvPr/>
        </p:nvSpPr>
        <p:spPr bwMode="auto">
          <a:xfrm>
            <a:off x="4748966" y="5344170"/>
            <a:ext cx="14613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CC9900"/>
                </a:solidFill>
                <a:latin typeface="Comic Sans MS" pitchFamily="66" charset="0"/>
              </a:defRPr>
            </a:lvl1pPr>
            <a:lvl2pPr marL="742950" indent="-285750" eaLnBrk="0" hangingPunct="0">
              <a:defRPr>
                <a:solidFill>
                  <a:srgbClr val="CC9900"/>
                </a:solidFill>
                <a:latin typeface="Comic Sans MS" pitchFamily="66" charset="0"/>
              </a:defRPr>
            </a:lvl2pPr>
            <a:lvl3pPr marL="1143000" indent="-228600" eaLnBrk="0" hangingPunct="0">
              <a:defRPr>
                <a:solidFill>
                  <a:srgbClr val="CC9900"/>
                </a:solidFill>
                <a:latin typeface="Comic Sans MS" pitchFamily="66" charset="0"/>
              </a:defRPr>
            </a:lvl3pPr>
            <a:lvl4pPr marL="1600200" indent="-228600" eaLnBrk="0" hangingPunct="0">
              <a:defRPr>
                <a:solidFill>
                  <a:srgbClr val="CC9900"/>
                </a:solidFill>
                <a:latin typeface="Comic Sans MS" pitchFamily="66" charset="0"/>
              </a:defRPr>
            </a:lvl4pPr>
            <a:lvl5pPr marL="2057400" indent="-228600" eaLnBrk="0" hangingPunct="0">
              <a:defRPr>
                <a:solidFill>
                  <a:srgbClr val="CC9900"/>
                </a:solidFill>
                <a:latin typeface="Comic Sans MS" pitchFamily="66" charset="0"/>
              </a:defRPr>
            </a:lvl5pPr>
            <a:lvl6pPr marL="2514600" indent="-228600" eaLnBrk="0" fontAlgn="base" hangingPunct="0">
              <a:spcBef>
                <a:spcPct val="20000"/>
              </a:spcBef>
              <a:spcAft>
                <a:spcPct val="0"/>
              </a:spcAft>
              <a:defRPr>
                <a:solidFill>
                  <a:srgbClr val="CC9900"/>
                </a:solidFill>
                <a:latin typeface="Comic Sans MS" pitchFamily="66" charset="0"/>
              </a:defRPr>
            </a:lvl6pPr>
            <a:lvl7pPr marL="2971800" indent="-228600" eaLnBrk="0" fontAlgn="base" hangingPunct="0">
              <a:spcBef>
                <a:spcPct val="20000"/>
              </a:spcBef>
              <a:spcAft>
                <a:spcPct val="0"/>
              </a:spcAft>
              <a:defRPr>
                <a:solidFill>
                  <a:srgbClr val="CC9900"/>
                </a:solidFill>
                <a:latin typeface="Comic Sans MS" pitchFamily="66" charset="0"/>
              </a:defRPr>
            </a:lvl7pPr>
            <a:lvl8pPr marL="3429000" indent="-228600" eaLnBrk="0" fontAlgn="base" hangingPunct="0">
              <a:spcBef>
                <a:spcPct val="20000"/>
              </a:spcBef>
              <a:spcAft>
                <a:spcPct val="0"/>
              </a:spcAft>
              <a:defRPr>
                <a:solidFill>
                  <a:srgbClr val="CC9900"/>
                </a:solidFill>
                <a:latin typeface="Comic Sans MS" pitchFamily="66" charset="0"/>
              </a:defRPr>
            </a:lvl8pPr>
            <a:lvl9pPr marL="3886200" indent="-228600" eaLnBrk="0" fontAlgn="base" hangingPunct="0">
              <a:spcBef>
                <a:spcPct val="20000"/>
              </a:spcBef>
              <a:spcAft>
                <a:spcPct val="0"/>
              </a:spcAft>
              <a:defRPr>
                <a:solidFill>
                  <a:srgbClr val="CC9900"/>
                </a:solidFill>
                <a:latin typeface="Comic Sans MS" pitchFamily="66" charset="0"/>
              </a:defRPr>
            </a:lvl9pPr>
          </a:lstStyle>
          <a:p>
            <a:pPr eaLnBrk="1" hangingPunct="1"/>
            <a:r>
              <a:rPr lang="fr-CH" sz="1050" dirty="0">
                <a:solidFill>
                  <a:schemeClr val="tx1"/>
                </a:solidFill>
                <a:latin typeface="+mn-lt"/>
              </a:rPr>
              <a:t>Photos: WEB</a:t>
            </a:r>
            <a:endParaRPr lang="fr-FR" sz="1050" dirty="0">
              <a:solidFill>
                <a:schemeClr val="tx1"/>
              </a:solidFill>
              <a:latin typeface="+mn-lt"/>
            </a:endParaRPr>
          </a:p>
        </p:txBody>
      </p:sp>
      <p:pic>
        <p:nvPicPr>
          <p:cNvPr id="5" name="Image 4">
            <a:extLst>
              <a:ext uri="{FF2B5EF4-FFF2-40B4-BE49-F238E27FC236}">
                <a16:creationId xmlns:a16="http://schemas.microsoft.com/office/drawing/2014/main" id="{948D32DE-1233-84F7-ABA8-BAFB007089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700" y="2236873"/>
            <a:ext cx="3407000" cy="3758762"/>
          </a:xfrm>
          <a:prstGeom prst="rect">
            <a:avLst/>
          </a:prstGeom>
        </p:spPr>
      </p:pic>
      <p:sp>
        <p:nvSpPr>
          <p:cNvPr id="12" name="Text Box 7">
            <a:extLst>
              <a:ext uri="{FF2B5EF4-FFF2-40B4-BE49-F238E27FC236}">
                <a16:creationId xmlns:a16="http://schemas.microsoft.com/office/drawing/2014/main" id="{E0EBF0AC-8416-3C09-516E-1D0E3CBA1C8E}"/>
              </a:ext>
            </a:extLst>
          </p:cNvPr>
          <p:cNvSpPr txBox="1">
            <a:spLocks noChangeArrowheads="1"/>
          </p:cNvSpPr>
          <p:nvPr/>
        </p:nvSpPr>
        <p:spPr bwMode="auto">
          <a:xfrm>
            <a:off x="901700" y="6103417"/>
            <a:ext cx="25612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CC9900"/>
                </a:solidFill>
                <a:latin typeface="Comic Sans MS" pitchFamily="66" charset="0"/>
              </a:defRPr>
            </a:lvl1pPr>
            <a:lvl2pPr marL="742950" indent="-285750" eaLnBrk="0" hangingPunct="0">
              <a:defRPr>
                <a:solidFill>
                  <a:srgbClr val="CC9900"/>
                </a:solidFill>
                <a:latin typeface="Comic Sans MS" pitchFamily="66" charset="0"/>
              </a:defRPr>
            </a:lvl2pPr>
            <a:lvl3pPr marL="1143000" indent="-228600" eaLnBrk="0" hangingPunct="0">
              <a:defRPr>
                <a:solidFill>
                  <a:srgbClr val="CC9900"/>
                </a:solidFill>
                <a:latin typeface="Comic Sans MS" pitchFamily="66" charset="0"/>
              </a:defRPr>
            </a:lvl3pPr>
            <a:lvl4pPr marL="1600200" indent="-228600" eaLnBrk="0" hangingPunct="0">
              <a:defRPr>
                <a:solidFill>
                  <a:srgbClr val="CC9900"/>
                </a:solidFill>
                <a:latin typeface="Comic Sans MS" pitchFamily="66" charset="0"/>
              </a:defRPr>
            </a:lvl4pPr>
            <a:lvl5pPr marL="2057400" indent="-228600" eaLnBrk="0" hangingPunct="0">
              <a:defRPr>
                <a:solidFill>
                  <a:srgbClr val="CC9900"/>
                </a:solidFill>
                <a:latin typeface="Comic Sans MS" pitchFamily="66" charset="0"/>
              </a:defRPr>
            </a:lvl5pPr>
            <a:lvl6pPr marL="2514600" indent="-228600" eaLnBrk="0" fontAlgn="base" hangingPunct="0">
              <a:spcBef>
                <a:spcPct val="20000"/>
              </a:spcBef>
              <a:spcAft>
                <a:spcPct val="0"/>
              </a:spcAft>
              <a:defRPr>
                <a:solidFill>
                  <a:srgbClr val="CC9900"/>
                </a:solidFill>
                <a:latin typeface="Comic Sans MS" pitchFamily="66" charset="0"/>
              </a:defRPr>
            </a:lvl6pPr>
            <a:lvl7pPr marL="2971800" indent="-228600" eaLnBrk="0" fontAlgn="base" hangingPunct="0">
              <a:spcBef>
                <a:spcPct val="20000"/>
              </a:spcBef>
              <a:spcAft>
                <a:spcPct val="0"/>
              </a:spcAft>
              <a:defRPr>
                <a:solidFill>
                  <a:srgbClr val="CC9900"/>
                </a:solidFill>
                <a:latin typeface="Comic Sans MS" pitchFamily="66" charset="0"/>
              </a:defRPr>
            </a:lvl7pPr>
            <a:lvl8pPr marL="3429000" indent="-228600" eaLnBrk="0" fontAlgn="base" hangingPunct="0">
              <a:spcBef>
                <a:spcPct val="20000"/>
              </a:spcBef>
              <a:spcAft>
                <a:spcPct val="0"/>
              </a:spcAft>
              <a:defRPr>
                <a:solidFill>
                  <a:srgbClr val="CC9900"/>
                </a:solidFill>
                <a:latin typeface="Comic Sans MS" pitchFamily="66" charset="0"/>
              </a:defRPr>
            </a:lvl8pPr>
            <a:lvl9pPr marL="3886200" indent="-228600" eaLnBrk="0" fontAlgn="base" hangingPunct="0">
              <a:spcBef>
                <a:spcPct val="20000"/>
              </a:spcBef>
              <a:spcAft>
                <a:spcPct val="0"/>
              </a:spcAft>
              <a:defRPr>
                <a:solidFill>
                  <a:srgbClr val="CC9900"/>
                </a:solidFill>
                <a:latin typeface="Comic Sans MS" pitchFamily="66" charset="0"/>
              </a:defRPr>
            </a:lvl9pPr>
          </a:lstStyle>
          <a:p>
            <a:pPr eaLnBrk="1" hangingPunct="1"/>
            <a:r>
              <a:rPr lang="fr-CH" sz="1050" dirty="0">
                <a:solidFill>
                  <a:schemeClr val="tx1"/>
                </a:solidFill>
                <a:latin typeface="+mn-lt"/>
              </a:rPr>
              <a:t>Illustration Julie Riondel projet LASOL</a:t>
            </a:r>
            <a:endParaRPr lang="fr-FR" sz="1050" dirty="0">
              <a:solidFill>
                <a:schemeClr val="tx1"/>
              </a:solidFill>
              <a:latin typeface="+mn-lt"/>
            </a:endParaRPr>
          </a:p>
        </p:txBody>
      </p:sp>
    </p:spTree>
    <p:extLst>
      <p:ext uri="{BB962C8B-B14F-4D97-AF65-F5344CB8AC3E}">
        <p14:creationId xmlns:p14="http://schemas.microsoft.com/office/powerpoint/2010/main" val="54497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a:extLst>
              <a:ext uri="{FF2B5EF4-FFF2-40B4-BE49-F238E27FC236}">
                <a16:creationId xmlns:a16="http://schemas.microsoft.com/office/drawing/2014/main" id="{12819546-D450-49A2-8D68-3E221FC3BAF7}"/>
              </a:ext>
            </a:extLst>
          </p:cNvPr>
          <p:cNvSpPr>
            <a:spLocks noGrp="1"/>
          </p:cNvSpPr>
          <p:nvPr>
            <p:ph type="title"/>
          </p:nvPr>
        </p:nvSpPr>
        <p:spPr>
          <a:xfrm>
            <a:off x="596095" y="985097"/>
            <a:ext cx="10956925" cy="443198"/>
          </a:xfrm>
        </p:spPr>
        <p:txBody>
          <a:bodyPr/>
          <a:lstStyle/>
          <a:p>
            <a:r>
              <a:rPr lang="fr-FR" sz="3200" dirty="0"/>
              <a:t>Fonctions du sol et atteintes</a:t>
            </a:r>
            <a:endParaRPr lang="fr-CH" sz="3200" dirty="0"/>
          </a:p>
        </p:txBody>
      </p:sp>
      <p:graphicFrame>
        <p:nvGraphicFramePr>
          <p:cNvPr id="27" name="Tabelle 13">
            <a:extLst>
              <a:ext uri="{FF2B5EF4-FFF2-40B4-BE49-F238E27FC236}">
                <a16:creationId xmlns:a16="http://schemas.microsoft.com/office/drawing/2014/main" id="{1AD56ABE-1AB0-42FE-B75A-8F89DFB10673}"/>
              </a:ext>
            </a:extLst>
          </p:cNvPr>
          <p:cNvGraphicFramePr>
            <a:graphicFrameLocks noGrp="1"/>
          </p:cNvGraphicFramePr>
          <p:nvPr/>
        </p:nvGraphicFramePr>
        <p:xfrm>
          <a:off x="2041450" y="1912064"/>
          <a:ext cx="8109099" cy="449783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431323">
                  <a:extLst>
                    <a:ext uri="{9D8B030D-6E8A-4147-A177-3AD203B41FA5}">
                      <a16:colId xmlns:a16="http://schemas.microsoft.com/office/drawing/2014/main" val="893210591"/>
                    </a:ext>
                  </a:extLst>
                </a:gridCol>
                <a:gridCol w="519264">
                  <a:extLst>
                    <a:ext uri="{9D8B030D-6E8A-4147-A177-3AD203B41FA5}">
                      <a16:colId xmlns:a16="http://schemas.microsoft.com/office/drawing/2014/main" val="42574016"/>
                    </a:ext>
                  </a:extLst>
                </a:gridCol>
                <a:gridCol w="519264">
                  <a:extLst>
                    <a:ext uri="{9D8B030D-6E8A-4147-A177-3AD203B41FA5}">
                      <a16:colId xmlns:a16="http://schemas.microsoft.com/office/drawing/2014/main" val="3983205632"/>
                    </a:ext>
                  </a:extLst>
                </a:gridCol>
                <a:gridCol w="520364">
                  <a:extLst>
                    <a:ext uri="{9D8B030D-6E8A-4147-A177-3AD203B41FA5}">
                      <a16:colId xmlns:a16="http://schemas.microsoft.com/office/drawing/2014/main" val="1167651426"/>
                    </a:ext>
                  </a:extLst>
                </a:gridCol>
                <a:gridCol w="519264">
                  <a:extLst>
                    <a:ext uri="{9D8B030D-6E8A-4147-A177-3AD203B41FA5}">
                      <a16:colId xmlns:a16="http://schemas.microsoft.com/office/drawing/2014/main" val="1645820450"/>
                    </a:ext>
                  </a:extLst>
                </a:gridCol>
                <a:gridCol w="520364">
                  <a:extLst>
                    <a:ext uri="{9D8B030D-6E8A-4147-A177-3AD203B41FA5}">
                      <a16:colId xmlns:a16="http://schemas.microsoft.com/office/drawing/2014/main" val="1311079435"/>
                    </a:ext>
                  </a:extLst>
                </a:gridCol>
                <a:gridCol w="519264">
                  <a:extLst>
                    <a:ext uri="{9D8B030D-6E8A-4147-A177-3AD203B41FA5}">
                      <a16:colId xmlns:a16="http://schemas.microsoft.com/office/drawing/2014/main" val="2307226527"/>
                    </a:ext>
                  </a:extLst>
                </a:gridCol>
                <a:gridCol w="520364">
                  <a:extLst>
                    <a:ext uri="{9D8B030D-6E8A-4147-A177-3AD203B41FA5}">
                      <a16:colId xmlns:a16="http://schemas.microsoft.com/office/drawing/2014/main" val="1420120308"/>
                    </a:ext>
                  </a:extLst>
                </a:gridCol>
                <a:gridCol w="519264">
                  <a:extLst>
                    <a:ext uri="{9D8B030D-6E8A-4147-A177-3AD203B41FA5}">
                      <a16:colId xmlns:a16="http://schemas.microsoft.com/office/drawing/2014/main" val="284517731"/>
                    </a:ext>
                  </a:extLst>
                </a:gridCol>
                <a:gridCol w="520364">
                  <a:extLst>
                    <a:ext uri="{9D8B030D-6E8A-4147-A177-3AD203B41FA5}">
                      <a16:colId xmlns:a16="http://schemas.microsoft.com/office/drawing/2014/main" val="3655474553"/>
                    </a:ext>
                  </a:extLst>
                </a:gridCol>
              </a:tblGrid>
              <a:tr h="2266904">
                <a:tc>
                  <a:txBody>
                    <a:bodyPr/>
                    <a:lstStyle/>
                    <a:p>
                      <a:pPr>
                        <a:lnSpc>
                          <a:spcPct val="100000"/>
                        </a:lnSpc>
                        <a:spcBef>
                          <a:spcPts val="1200"/>
                        </a:spcBef>
                        <a:spcAft>
                          <a:spcPts val="200"/>
                        </a:spcAft>
                        <a:tabLst>
                          <a:tab pos="228600" algn="l"/>
                        </a:tabLst>
                      </a:pPr>
                      <a:endParaRPr lang="fr-CH" sz="2000" b="0" noProof="0" dirty="0">
                        <a:solidFill>
                          <a:srgbClr val="FF0000"/>
                        </a:solidFill>
                        <a:effectLst/>
                        <a:latin typeface="+mn-lt"/>
                        <a:ea typeface="Batang"/>
                        <a:cs typeface="Arial" panose="020B0604020202020204" pitchFamily="34" charset="0"/>
                        <a:sym typeface="Wingdings 2" panose="05020102010507070707" pitchFamily="18" charset="2"/>
                      </a:endParaRPr>
                    </a:p>
                    <a:p>
                      <a:pPr>
                        <a:lnSpc>
                          <a:spcPct val="100000"/>
                        </a:lnSpc>
                        <a:spcBef>
                          <a:spcPts val="1200"/>
                        </a:spcBef>
                        <a:spcAft>
                          <a:spcPts val="200"/>
                        </a:spcAft>
                        <a:tabLst>
                          <a:tab pos="228600" algn="l"/>
                        </a:tabLst>
                      </a:pPr>
                      <a:r>
                        <a:rPr lang="fr-CH" sz="2000" b="0" noProof="0" dirty="0">
                          <a:solidFill>
                            <a:srgbClr val="FF0000"/>
                          </a:solidFill>
                          <a:effectLst/>
                          <a:latin typeface="+mn-lt"/>
                          <a:ea typeface="Batang"/>
                          <a:cs typeface="Arial" panose="020B0604020202020204" pitchFamily="34" charset="0"/>
                          <a:sym typeface="Wingdings 2" panose="05020102010507070707" pitchFamily="18" charset="2"/>
                        </a:rPr>
                        <a:t></a:t>
                      </a:r>
                      <a:r>
                        <a:rPr lang="fr-CH" sz="1600" b="0" noProof="0" dirty="0">
                          <a:effectLst/>
                          <a:latin typeface="+mn-lt"/>
                          <a:ea typeface="Batang"/>
                          <a:cs typeface="Times New Roman" panose="02020603050405020304" pitchFamily="18" charset="0"/>
                        </a:rPr>
                        <a:t> </a:t>
                      </a:r>
                      <a:r>
                        <a:rPr lang="fr-CH" sz="1600" b="0" noProof="0" dirty="0">
                          <a:effectLst/>
                          <a:latin typeface="+mn-lt"/>
                          <a:ea typeface="Batang"/>
                          <a:cs typeface="Calibri" panose="020F0502020204030204" pitchFamily="34" charset="0"/>
                        </a:rPr>
                        <a:t>Atteinte forte</a:t>
                      </a:r>
                      <a:br>
                        <a:rPr lang="fr-CH" sz="1600" b="0" noProof="0" dirty="0">
                          <a:effectLst/>
                          <a:latin typeface="+mn-lt"/>
                          <a:ea typeface="Batang"/>
                          <a:cs typeface="Times New Roman" panose="02020603050405020304" pitchFamily="18" charset="0"/>
                        </a:rPr>
                      </a:br>
                      <a:r>
                        <a:rPr lang="fr-CH" sz="2000" b="0" noProof="0" dirty="0">
                          <a:solidFill>
                            <a:srgbClr val="FFC000"/>
                          </a:solidFill>
                          <a:effectLst/>
                          <a:latin typeface="+mn-lt"/>
                          <a:ea typeface="Batang"/>
                          <a:cs typeface="Arial" panose="020B0604020202020204" pitchFamily="34" charset="0"/>
                        </a:rPr>
                        <a:t>p</a:t>
                      </a:r>
                      <a:r>
                        <a:rPr lang="fr-CH" sz="1600" b="0" noProof="0" dirty="0">
                          <a:effectLst/>
                          <a:latin typeface="+mn-lt"/>
                          <a:ea typeface="Batang"/>
                          <a:cs typeface="Times New Roman" panose="02020603050405020304" pitchFamily="18" charset="0"/>
                        </a:rPr>
                        <a:t>   </a:t>
                      </a:r>
                      <a:r>
                        <a:rPr lang="fr-CH" sz="1600" b="0" noProof="0" dirty="0">
                          <a:effectLst/>
                          <a:latin typeface="+mn-lt"/>
                          <a:ea typeface="Batang"/>
                          <a:cs typeface="Calibri" panose="020F0502020204030204" pitchFamily="34" charset="0"/>
                        </a:rPr>
                        <a:t>Atteinte partielle</a:t>
                      </a:r>
                      <a:br>
                        <a:rPr lang="fr-CH" sz="2000" b="0" noProof="0" dirty="0">
                          <a:effectLst/>
                          <a:latin typeface="+mn-lt"/>
                          <a:ea typeface="Batang"/>
                          <a:cs typeface="Times New Roman" panose="02020603050405020304" pitchFamily="18" charset="0"/>
                        </a:rPr>
                      </a:br>
                      <a:r>
                        <a:rPr lang="fr-CH" sz="2000" b="0" noProof="0" dirty="0">
                          <a:solidFill>
                            <a:srgbClr val="00B050"/>
                          </a:solidFill>
                          <a:effectLst/>
                          <a:latin typeface="+mn-lt"/>
                          <a:ea typeface="Batang"/>
                          <a:cs typeface="Arial" panose="020B0604020202020204" pitchFamily="34" charset="0"/>
                        </a:rPr>
                        <a:t>¢</a:t>
                      </a:r>
                      <a:r>
                        <a:rPr lang="fr-CH" sz="1600" b="0" noProof="0" dirty="0">
                          <a:effectLst/>
                          <a:latin typeface="+mn-lt"/>
                          <a:ea typeface="Batang"/>
                          <a:cs typeface="Times New Roman" panose="02020603050405020304" pitchFamily="18" charset="0"/>
                        </a:rPr>
                        <a:t>   </a:t>
                      </a:r>
                      <a:r>
                        <a:rPr lang="fr-CH" sz="1600" b="0" noProof="0" dirty="0">
                          <a:effectLst/>
                          <a:latin typeface="+mn-lt"/>
                          <a:ea typeface="Batang"/>
                          <a:cs typeface="Calibri" panose="020F0502020204030204" pitchFamily="34" charset="0"/>
                        </a:rPr>
                        <a:t>Pas d’atteinte</a:t>
                      </a:r>
                      <a:endParaRPr lang="fr-CH" sz="1200" b="0" noProof="0" dirty="0">
                        <a:effectLst/>
                        <a:latin typeface="+mn-lt"/>
                        <a:ea typeface="Batang"/>
                        <a:cs typeface="Calibri" panose="020F0502020204030204" pitchFamily="34" charset="0"/>
                      </a:endParaRPr>
                    </a:p>
                  </a:txBody>
                  <a:tcPr marL="44450" marR="44450" marT="0" marB="0">
                    <a:lnL>
                      <a:noFill/>
                    </a:lnL>
                    <a:lnR w="12700" cap="flat" cmpd="sng" algn="ctr">
                      <a:solidFill>
                        <a:srgbClr val="FFFFFF"/>
                      </a:solidFill>
                      <a:prstDash val="solid"/>
                      <a:round/>
                      <a:headEnd type="none" w="med" len="med"/>
                      <a:tailEnd type="none" w="med" len="med"/>
                    </a:lnR>
                    <a:lnT>
                      <a:noFill/>
                    </a:lnT>
                    <a:lnB>
                      <a:noFill/>
                    </a:lnB>
                  </a:tcPr>
                </a:tc>
                <a:tc>
                  <a:txBody>
                    <a:bodyPr/>
                    <a:lstStyle/>
                    <a:p>
                      <a:pPr marL="265113" indent="-88900">
                        <a:lnSpc>
                          <a:spcPct val="100000"/>
                        </a:lnSpc>
                        <a:spcAft>
                          <a:spcPts val="0"/>
                        </a:spcAft>
                      </a:pPr>
                      <a:r>
                        <a:rPr lang="fr-CH" sz="1400" b="1" noProof="0">
                          <a:effectLst/>
                          <a:latin typeface="+mn-lt"/>
                          <a:ea typeface="Batang"/>
                          <a:cs typeface="Calibri" panose="020F0502020204030204" pitchFamily="34" charset="0"/>
                        </a:rPr>
                        <a:t>Imperméabilisation</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373063" indent="-196850">
                        <a:lnSpc>
                          <a:spcPct val="100000"/>
                        </a:lnSpc>
                        <a:spcAft>
                          <a:spcPts val="0"/>
                        </a:spcAft>
                      </a:pPr>
                      <a:r>
                        <a:rPr lang="fr-CH" sz="1400" b="1" noProof="0">
                          <a:effectLst/>
                          <a:latin typeface="+mn-lt"/>
                          <a:ea typeface="Batang"/>
                          <a:cs typeface="Calibri" panose="020F0502020204030204" pitchFamily="34" charset="0"/>
                        </a:rPr>
                        <a:t>Compaction</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dirty="0">
                          <a:effectLst/>
                          <a:latin typeface="+mn-lt"/>
                          <a:ea typeface="Batang"/>
                          <a:cs typeface="Calibri" panose="020F0502020204030204" pitchFamily="34" charset="0"/>
                        </a:rPr>
                        <a:t>Erosion et glissements terrain</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dirty="0">
                          <a:effectLst/>
                          <a:latin typeface="+mn-lt"/>
                          <a:ea typeface="Batang"/>
                          <a:cs typeface="Calibri" panose="020F0502020204030204" pitchFamily="34" charset="0"/>
                        </a:rPr>
                        <a:t>Perte de matière organique</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a:effectLst/>
                          <a:latin typeface="+mn-lt"/>
                          <a:ea typeface="Batang"/>
                          <a:cs typeface="Calibri" panose="020F0502020204030204" pitchFamily="34" charset="0"/>
                        </a:rPr>
                        <a:t>Déclin</a:t>
                      </a:r>
                      <a:r>
                        <a:rPr lang="fr-CH" sz="1400" b="1" baseline="0" noProof="0">
                          <a:effectLst/>
                          <a:latin typeface="+mn-lt"/>
                          <a:ea typeface="Batang"/>
                          <a:cs typeface="Calibri" panose="020F0502020204030204" pitchFamily="34" charset="0"/>
                        </a:rPr>
                        <a:t> de la biodiversité</a:t>
                      </a:r>
                      <a:endParaRPr lang="fr-CH" sz="1400" b="1" noProof="0">
                        <a:effectLst/>
                        <a:latin typeface="+mn-lt"/>
                        <a:ea typeface="Batang"/>
                        <a:cs typeface="Calibri" panose="020F0502020204030204" pitchFamily="34" charset="0"/>
                      </a:endParaRP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a:effectLst/>
                          <a:latin typeface="+mn-lt"/>
                          <a:ea typeface="Batang"/>
                          <a:cs typeface="Calibri" panose="020F0502020204030204" pitchFamily="34" charset="0"/>
                        </a:rPr>
                        <a:t>Pollution</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a:effectLst/>
                          <a:latin typeface="+mn-lt"/>
                          <a:ea typeface="Batang"/>
                          <a:cs typeface="Calibri" panose="020F0502020204030204" pitchFamily="34" charset="0"/>
                        </a:rPr>
                        <a:t>Acidification, eutrophisation </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a:effectLst/>
                          <a:latin typeface="+mn-lt"/>
                          <a:ea typeface="Batang"/>
                          <a:cs typeface="Calibri" panose="020F0502020204030204" pitchFamily="34" charset="0"/>
                        </a:rPr>
                        <a:t>Salinisation</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tc>
                  <a:txBody>
                    <a:bodyPr/>
                    <a:lstStyle/>
                    <a:p>
                      <a:pPr marL="176213" indent="0">
                        <a:lnSpc>
                          <a:spcPct val="100000"/>
                        </a:lnSpc>
                        <a:spcAft>
                          <a:spcPts val="0"/>
                        </a:spcAft>
                      </a:pPr>
                      <a:r>
                        <a:rPr lang="fr-CH" sz="1400" b="1" noProof="0">
                          <a:effectLst/>
                          <a:latin typeface="+mn-lt"/>
                          <a:ea typeface="Batang"/>
                          <a:cs typeface="Calibri" panose="020F0502020204030204" pitchFamily="34" charset="0"/>
                        </a:rPr>
                        <a:t>Inondations</a:t>
                      </a:r>
                    </a:p>
                  </a:txBody>
                  <a:tcPr marL="0" marR="0" marT="0" marB="0" vert="vert27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8D8"/>
                    </a:solidFill>
                  </a:tcPr>
                </a:tc>
                <a:extLst>
                  <a:ext uri="{0D108BD9-81ED-4DB2-BD59-A6C34878D82A}">
                    <a16:rowId xmlns:a16="http://schemas.microsoft.com/office/drawing/2014/main" val="4178768617"/>
                  </a:ext>
                </a:extLst>
              </a:tr>
              <a:tr h="371821">
                <a:tc>
                  <a:txBody>
                    <a:bodyPr/>
                    <a:lstStyle/>
                    <a:p>
                      <a:pPr marL="373380">
                        <a:lnSpc>
                          <a:spcPts val="1300"/>
                        </a:lnSpc>
                        <a:spcAft>
                          <a:spcPts val="0"/>
                        </a:spcAft>
                      </a:pPr>
                      <a:r>
                        <a:rPr lang="fr-CH" sz="1600" b="1" noProof="0">
                          <a:effectLst/>
                          <a:latin typeface="+mn-lt"/>
                          <a:ea typeface="Batang"/>
                          <a:cs typeface="Calibri" panose="020F0502020204030204" pitchFamily="34" charset="0"/>
                        </a:rPr>
                        <a:t>Habitat</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C2D69B"/>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55756293"/>
                  </a:ext>
                </a:extLst>
              </a:tr>
              <a:tr h="371821">
                <a:tc>
                  <a:txBody>
                    <a:bodyPr/>
                    <a:lstStyle/>
                    <a:p>
                      <a:pPr marL="373380">
                        <a:lnSpc>
                          <a:spcPts val="1300"/>
                        </a:lnSpc>
                        <a:spcAft>
                          <a:spcPts val="0"/>
                        </a:spcAft>
                      </a:pPr>
                      <a:r>
                        <a:rPr lang="fr-CH" sz="1600" b="1" noProof="0">
                          <a:effectLst/>
                          <a:latin typeface="+mn-lt"/>
                          <a:ea typeface="Batang"/>
                          <a:cs typeface="Calibri" panose="020F0502020204030204" pitchFamily="34" charset="0"/>
                        </a:rPr>
                        <a:t>Régulation</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650653112"/>
                  </a:ext>
                </a:extLst>
              </a:tr>
              <a:tr h="371821">
                <a:tc>
                  <a:txBody>
                    <a:bodyPr/>
                    <a:lstStyle/>
                    <a:p>
                      <a:pPr marL="373380">
                        <a:lnSpc>
                          <a:spcPts val="1300"/>
                        </a:lnSpc>
                        <a:spcAft>
                          <a:spcPts val="0"/>
                        </a:spcAft>
                      </a:pPr>
                      <a:r>
                        <a:rPr lang="fr-CH" sz="1600" b="1" noProof="0">
                          <a:effectLst/>
                          <a:latin typeface="+mn-lt"/>
                          <a:ea typeface="Batang"/>
                          <a:cs typeface="Calibri" panose="020F0502020204030204" pitchFamily="34" charset="0"/>
                        </a:rPr>
                        <a:t>Production</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958281597"/>
                  </a:ext>
                </a:extLst>
              </a:tr>
              <a:tr h="371821">
                <a:tc>
                  <a:txBody>
                    <a:bodyPr/>
                    <a:lstStyle/>
                    <a:p>
                      <a:pPr marL="373380">
                        <a:lnSpc>
                          <a:spcPts val="1300"/>
                        </a:lnSpc>
                        <a:spcAft>
                          <a:spcPts val="0"/>
                        </a:spcAft>
                      </a:pPr>
                      <a:r>
                        <a:rPr lang="fr-CH" sz="1600" b="1" noProof="0">
                          <a:effectLst/>
                          <a:latin typeface="+mn-lt"/>
                          <a:ea typeface="Batang"/>
                          <a:cs typeface="Calibri" panose="020F0502020204030204" pitchFamily="34" charset="0"/>
                        </a:rPr>
                        <a:t>Support</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0000"/>
                          </a:solidFill>
                          <a:effectLst/>
                          <a:latin typeface="+mn-lt"/>
                          <a:ea typeface="Batang"/>
                          <a:cs typeface="Calibri" panose="020F0502020204030204" pitchFamily="34" charset="0"/>
                          <a:sym typeface="Wingdings 2" panose="05020102010507070707" pitchFamily="18" charset="2"/>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811013794"/>
                  </a:ext>
                </a:extLst>
              </a:tr>
              <a:tr h="371821">
                <a:tc>
                  <a:txBody>
                    <a:bodyPr/>
                    <a:lstStyle/>
                    <a:p>
                      <a:pPr marL="373380">
                        <a:lnSpc>
                          <a:spcPts val="1300"/>
                        </a:lnSpc>
                        <a:spcAft>
                          <a:spcPts val="0"/>
                        </a:spcAft>
                      </a:pPr>
                      <a:r>
                        <a:rPr lang="fr-CH" sz="1600" b="1" noProof="0">
                          <a:effectLst/>
                          <a:latin typeface="+mn-lt"/>
                          <a:ea typeface="Batang"/>
                          <a:cs typeface="Calibri" panose="020F0502020204030204" pitchFamily="34" charset="0"/>
                        </a:rPr>
                        <a:t>Matière premières</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034931534"/>
                  </a:ext>
                </a:extLst>
              </a:tr>
              <a:tr h="371821">
                <a:tc>
                  <a:txBody>
                    <a:bodyPr/>
                    <a:lstStyle/>
                    <a:p>
                      <a:pPr marL="373380">
                        <a:lnSpc>
                          <a:spcPts val="1300"/>
                        </a:lnSpc>
                        <a:spcAft>
                          <a:spcPts val="0"/>
                        </a:spcAft>
                      </a:pPr>
                      <a:r>
                        <a:rPr lang="fr-CH" sz="1600" b="1" noProof="0">
                          <a:effectLst/>
                          <a:latin typeface="+mn-lt"/>
                          <a:ea typeface="Batang"/>
                          <a:cs typeface="Calibri" panose="020F0502020204030204" pitchFamily="34" charset="0"/>
                        </a:rPr>
                        <a:t>Archive</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69B"/>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FFC000"/>
                          </a:solidFill>
                          <a:effectLst/>
                          <a:latin typeface="+mn-lt"/>
                          <a:ea typeface="Batang"/>
                          <a:cs typeface="Calibri" panose="020F0502020204030204" pitchFamily="34" charset="0"/>
                        </a:rPr>
                        <a:t>p</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a:solidFill>
                            <a:srgbClr val="00B050"/>
                          </a:solidFill>
                          <a:effectLst/>
                          <a:latin typeface="+mn-lt"/>
                          <a:ea typeface="Batang"/>
                          <a:cs typeface="Calibri" panose="020F0502020204030204" pitchFamily="34" charset="0"/>
                        </a:rPr>
                        <a:t>¢</a:t>
                      </a:r>
                      <a:endParaRPr lang="fr-CH" sz="2000" noProof="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algn="ctr">
                        <a:lnSpc>
                          <a:spcPct val="100000"/>
                        </a:lnSpc>
                        <a:spcAft>
                          <a:spcPts val="0"/>
                        </a:spcAft>
                      </a:pPr>
                      <a:r>
                        <a:rPr lang="fr-CH" sz="2000" noProof="0" dirty="0">
                          <a:solidFill>
                            <a:srgbClr val="00B050"/>
                          </a:solidFill>
                          <a:effectLst/>
                          <a:latin typeface="+mn-lt"/>
                          <a:ea typeface="Batang"/>
                          <a:cs typeface="Calibri" panose="020F0502020204030204" pitchFamily="34" charset="0"/>
                        </a:rPr>
                        <a:t>¢</a:t>
                      </a:r>
                      <a:endParaRPr lang="fr-CH" sz="2000" noProof="0" dirty="0">
                        <a:effectLst/>
                        <a:latin typeface="+mn-lt"/>
                        <a:ea typeface="Batang"/>
                        <a:cs typeface="Calibri" panose="020F0502020204030204" pitchFamily="34"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125955466"/>
                  </a:ext>
                </a:extLst>
              </a:tr>
            </a:tbl>
          </a:graphicData>
        </a:graphic>
      </p:graphicFrame>
      <p:sp>
        <p:nvSpPr>
          <p:cNvPr id="28" name="ZoneTexte 27">
            <a:extLst>
              <a:ext uri="{FF2B5EF4-FFF2-40B4-BE49-F238E27FC236}">
                <a16:creationId xmlns:a16="http://schemas.microsoft.com/office/drawing/2014/main" id="{AAE1033A-72A3-40FE-933C-5777C9586D9F}"/>
              </a:ext>
            </a:extLst>
          </p:cNvPr>
          <p:cNvSpPr txBox="1"/>
          <p:nvPr/>
        </p:nvSpPr>
        <p:spPr>
          <a:xfrm>
            <a:off x="5566375" y="1502854"/>
            <a:ext cx="3174780" cy="400110"/>
          </a:xfrm>
          <a:prstGeom prst="rect">
            <a:avLst/>
          </a:prstGeom>
          <a:noFill/>
        </p:spPr>
        <p:txBody>
          <a:bodyPr wrap="none" rtlCol="0">
            <a:spAutoFit/>
          </a:bodyPr>
          <a:lstStyle/>
          <a:p>
            <a:r>
              <a:rPr lang="fr-CH" sz="2000" dirty="0">
                <a:latin typeface="+mn-lt"/>
              </a:rPr>
              <a:t>Principales atteintes aux sols</a:t>
            </a:r>
            <a:endParaRPr lang="en-US" sz="2000" dirty="0">
              <a:latin typeface="+mn-lt"/>
            </a:endParaRPr>
          </a:p>
        </p:txBody>
      </p:sp>
      <p:sp>
        <p:nvSpPr>
          <p:cNvPr id="29" name="Rectangle 28">
            <a:extLst>
              <a:ext uri="{FF2B5EF4-FFF2-40B4-BE49-F238E27FC236}">
                <a16:creationId xmlns:a16="http://schemas.microsoft.com/office/drawing/2014/main" id="{B589B4AE-6224-499B-A0DF-0942BD0ABF9B}"/>
              </a:ext>
            </a:extLst>
          </p:cNvPr>
          <p:cNvSpPr/>
          <p:nvPr/>
        </p:nvSpPr>
        <p:spPr>
          <a:xfrm>
            <a:off x="2051281" y="4170810"/>
            <a:ext cx="8109099" cy="1109111"/>
          </a:xfrm>
          <a:prstGeom prst="rect">
            <a:avLst/>
          </a:prstGeom>
          <a:noFill/>
          <a:ln w="28575">
            <a:solidFill>
              <a:srgbClr val="FF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err="1"/>
          </a:p>
        </p:txBody>
      </p:sp>
      <p:sp>
        <p:nvSpPr>
          <p:cNvPr id="2" name="ZoneTexte 1">
            <a:extLst>
              <a:ext uri="{FF2B5EF4-FFF2-40B4-BE49-F238E27FC236}">
                <a16:creationId xmlns:a16="http://schemas.microsoft.com/office/drawing/2014/main" id="{4BD67868-0775-443A-B72D-D3D57FF13764}"/>
              </a:ext>
            </a:extLst>
          </p:cNvPr>
          <p:cNvSpPr txBox="1"/>
          <p:nvPr/>
        </p:nvSpPr>
        <p:spPr>
          <a:xfrm>
            <a:off x="8790315" y="6472085"/>
            <a:ext cx="1514168" cy="231058"/>
          </a:xfrm>
          <a:prstGeom prst="rect">
            <a:avLst/>
          </a:prstGeom>
          <a:noFill/>
        </p:spPr>
        <p:txBody>
          <a:bodyPr wrap="none" lIns="0" tIns="0" rIns="0" bIns="0" rtlCol="0" anchor="ctr" anchorCtr="0">
            <a:noAutofit/>
          </a:bodyPr>
          <a:lstStyle/>
          <a:p>
            <a:pPr algn="l"/>
            <a:r>
              <a:rPr lang="fr-FR" sz="850" dirty="0">
                <a:cs typeface="Arial" pitchFamily="34" charset="0"/>
              </a:rPr>
              <a:t>Source : OFEV (E. </a:t>
            </a:r>
            <a:r>
              <a:rPr lang="fr-FR" sz="850" dirty="0" err="1">
                <a:cs typeface="Arial" pitchFamily="34" charset="0"/>
              </a:rPr>
              <a:t>Havlicek</a:t>
            </a:r>
            <a:r>
              <a:rPr lang="fr-FR" sz="850" dirty="0">
                <a:cs typeface="Arial" pitchFamily="34" charset="0"/>
              </a:rPr>
              <a:t>)</a:t>
            </a:r>
            <a:endParaRPr lang="fr-CH" sz="850" dirty="0">
              <a:cs typeface="Arial" pitchFamily="34" charset="0"/>
            </a:endParaRPr>
          </a:p>
        </p:txBody>
      </p:sp>
    </p:spTree>
    <p:extLst>
      <p:ext uri="{BB962C8B-B14F-4D97-AF65-F5344CB8AC3E}">
        <p14:creationId xmlns:p14="http://schemas.microsoft.com/office/powerpoint/2010/main" val="2632391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9804-9A98-18DE-E6BB-729781096814}"/>
            </a:ext>
          </a:extLst>
        </p:cNvPr>
        <p:cNvGrpSpPr/>
        <p:nvPr/>
      </p:nvGrpSpPr>
      <p:grpSpPr>
        <a:xfrm>
          <a:off x="0" y="0"/>
          <a:ext cx="0" cy="0"/>
          <a:chOff x="0" y="0"/>
          <a:chExt cx="0" cy="0"/>
        </a:xfrm>
      </p:grpSpPr>
      <p:sp>
        <p:nvSpPr>
          <p:cNvPr id="18" name="Titre 1">
            <a:extLst>
              <a:ext uri="{FF2B5EF4-FFF2-40B4-BE49-F238E27FC236}">
                <a16:creationId xmlns:a16="http://schemas.microsoft.com/office/drawing/2014/main" id="{6B074A41-F2C0-2A00-CEE3-ADE1A0EE37EE}"/>
              </a:ext>
            </a:extLst>
          </p:cNvPr>
          <p:cNvSpPr>
            <a:spLocks noGrp="1"/>
          </p:cNvSpPr>
          <p:nvPr>
            <p:ph type="title"/>
          </p:nvPr>
        </p:nvSpPr>
        <p:spPr/>
        <p:txBody>
          <a:bodyPr/>
          <a:lstStyle/>
          <a:p>
            <a:r>
              <a:rPr lang="fr-FR" sz="3200" dirty="0"/>
              <a:t>Fonctions du sol : opportunités et challenges</a:t>
            </a:r>
            <a:endParaRPr lang="fr-CH" sz="3200" dirty="0"/>
          </a:p>
        </p:txBody>
      </p:sp>
      <p:sp>
        <p:nvSpPr>
          <p:cNvPr id="2" name="Espace réservé du contenu 1">
            <a:extLst>
              <a:ext uri="{FF2B5EF4-FFF2-40B4-BE49-F238E27FC236}">
                <a16:creationId xmlns:a16="http://schemas.microsoft.com/office/drawing/2014/main" id="{84D839D4-A8D7-868E-360F-22136F19A8F1}"/>
              </a:ext>
            </a:extLst>
          </p:cNvPr>
          <p:cNvSpPr>
            <a:spLocks noGrp="1"/>
          </p:cNvSpPr>
          <p:nvPr>
            <p:ph sz="quarter" idx="10"/>
          </p:nvPr>
        </p:nvSpPr>
        <p:spPr>
          <a:xfrm>
            <a:off x="901700" y="2095499"/>
            <a:ext cx="3634904" cy="4162231"/>
          </a:xfrm>
        </p:spPr>
        <p:txBody>
          <a:bodyPr/>
          <a:lstStyle/>
          <a:p>
            <a:pPr marL="0" indent="0">
              <a:buNone/>
            </a:pPr>
            <a:r>
              <a:rPr lang="fr-CH" sz="2000" dirty="0">
                <a:solidFill>
                  <a:srgbClr val="C00000"/>
                </a:solidFill>
              </a:rPr>
              <a:t>Une nouvelle stratégie Sol Suisse</a:t>
            </a:r>
          </a:p>
          <a:p>
            <a:endParaRPr lang="fr-CH" sz="2000" dirty="0"/>
          </a:p>
          <a:p>
            <a:pPr marL="800100" lvl="1" indent="-342900">
              <a:buFont typeface="+mj-lt"/>
              <a:buAutoNum type="arabicPeriod"/>
            </a:pPr>
            <a:r>
              <a:rPr lang="fr-CH" sz="2000" dirty="0">
                <a:latin typeface="Arial" panose="020B0604020202020204" pitchFamily="34" charset="0"/>
                <a:cs typeface="Arial" panose="020B0604020202020204" pitchFamily="34" charset="0"/>
              </a:rPr>
              <a:t>Protection quantitative</a:t>
            </a:r>
          </a:p>
          <a:p>
            <a:pPr marL="800100" lvl="1" indent="-342900">
              <a:buFont typeface="+mj-lt"/>
              <a:buAutoNum type="arabicPeriod"/>
            </a:pPr>
            <a:endParaRPr lang="fr-CH" sz="2000" dirty="0">
              <a:latin typeface="Arial" panose="020B0604020202020204" pitchFamily="34" charset="0"/>
              <a:cs typeface="Arial" panose="020B0604020202020204" pitchFamily="34" charset="0"/>
            </a:endParaRPr>
          </a:p>
          <a:p>
            <a:pPr marL="914400" lvl="1" indent="-457200">
              <a:buFont typeface="+mj-lt"/>
              <a:buAutoNum type="arabicPeriod"/>
            </a:pPr>
            <a:endParaRPr lang="fr-CH" sz="2000" dirty="0">
              <a:latin typeface="Arial" panose="020B0604020202020204" pitchFamily="34" charset="0"/>
              <a:cs typeface="Arial" panose="020B0604020202020204" pitchFamily="34" charset="0"/>
            </a:endParaRPr>
          </a:p>
          <a:p>
            <a:pPr marL="800100" lvl="1" indent="-342900">
              <a:buFont typeface="+mj-lt"/>
              <a:buAutoNum type="arabicPeriod"/>
            </a:pPr>
            <a:endParaRPr lang="fr-CH" sz="2000" dirty="0">
              <a:latin typeface="Arial" panose="020B0604020202020204" pitchFamily="34" charset="0"/>
              <a:cs typeface="Arial" panose="020B0604020202020204" pitchFamily="34" charset="0"/>
            </a:endParaRPr>
          </a:p>
          <a:p>
            <a:pPr marL="800100" lvl="1" indent="-342900">
              <a:buFont typeface="+mj-lt"/>
              <a:buAutoNum type="arabicPeriod"/>
            </a:pPr>
            <a:r>
              <a:rPr lang="fr-CH" sz="2000" dirty="0">
                <a:latin typeface="Arial" panose="020B0604020202020204" pitchFamily="34" charset="0"/>
                <a:cs typeface="Arial" panose="020B0604020202020204" pitchFamily="34" charset="0"/>
              </a:rPr>
              <a:t>Protection qualitative</a:t>
            </a:r>
          </a:p>
          <a:p>
            <a:pPr lvl="2"/>
            <a:endParaRPr lang="fr-CH" sz="2000" dirty="0"/>
          </a:p>
          <a:p>
            <a:pPr lvl="2"/>
            <a:r>
              <a:rPr lang="fr-CH" sz="2000" dirty="0"/>
              <a:t>Nouveaux acteurs : aménagement du territoire</a:t>
            </a:r>
          </a:p>
        </p:txBody>
      </p:sp>
      <p:pic>
        <p:nvPicPr>
          <p:cNvPr id="15" name="Image 14">
            <a:extLst>
              <a:ext uri="{FF2B5EF4-FFF2-40B4-BE49-F238E27FC236}">
                <a16:creationId xmlns:a16="http://schemas.microsoft.com/office/drawing/2014/main" id="{2E4B95F9-642C-700C-368F-22C3C6F5444A}"/>
              </a:ext>
            </a:extLst>
          </p:cNvPr>
          <p:cNvPicPr>
            <a:picLocks noChangeAspect="1"/>
          </p:cNvPicPr>
          <p:nvPr/>
        </p:nvPicPr>
        <p:blipFill>
          <a:blip r:embed="rId3"/>
          <a:stretch>
            <a:fillRect/>
          </a:stretch>
        </p:blipFill>
        <p:spPr>
          <a:xfrm>
            <a:off x="4906865" y="2279961"/>
            <a:ext cx="6812268" cy="3867167"/>
          </a:xfrm>
          <a:prstGeom prst="rect">
            <a:avLst/>
          </a:prstGeom>
        </p:spPr>
      </p:pic>
    </p:spTree>
    <p:extLst>
      <p:ext uri="{BB962C8B-B14F-4D97-AF65-F5344CB8AC3E}">
        <p14:creationId xmlns:p14="http://schemas.microsoft.com/office/powerpoint/2010/main" val="3973811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CC50A-88D4-8D66-E0E5-AE7EB79725D3}"/>
            </a:ext>
          </a:extLst>
        </p:cNvPr>
        <p:cNvGrpSpPr/>
        <p:nvPr/>
      </p:nvGrpSpPr>
      <p:grpSpPr>
        <a:xfrm>
          <a:off x="0" y="0"/>
          <a:ext cx="0" cy="0"/>
          <a:chOff x="0" y="0"/>
          <a:chExt cx="0" cy="0"/>
        </a:xfrm>
      </p:grpSpPr>
      <p:sp>
        <p:nvSpPr>
          <p:cNvPr id="18" name="Titre 1">
            <a:extLst>
              <a:ext uri="{FF2B5EF4-FFF2-40B4-BE49-F238E27FC236}">
                <a16:creationId xmlns:a16="http://schemas.microsoft.com/office/drawing/2014/main" id="{BA6B1F10-8CC4-2A71-A41F-7E49FBAA8291}"/>
              </a:ext>
            </a:extLst>
          </p:cNvPr>
          <p:cNvSpPr>
            <a:spLocks noGrp="1"/>
          </p:cNvSpPr>
          <p:nvPr>
            <p:ph type="title"/>
          </p:nvPr>
        </p:nvSpPr>
        <p:spPr>
          <a:xfrm>
            <a:off x="901700" y="1228829"/>
            <a:ext cx="10956925" cy="443198"/>
          </a:xfrm>
        </p:spPr>
        <p:txBody>
          <a:bodyPr/>
          <a:lstStyle/>
          <a:p>
            <a:r>
              <a:rPr lang="fr-FR" sz="3200" dirty="0"/>
              <a:t>Fonctions du sol : défis</a:t>
            </a:r>
            <a:endParaRPr lang="fr-CH" sz="3200" dirty="0"/>
          </a:p>
        </p:txBody>
      </p:sp>
      <p:sp>
        <p:nvSpPr>
          <p:cNvPr id="2" name="Espace réservé du contenu 1">
            <a:extLst>
              <a:ext uri="{FF2B5EF4-FFF2-40B4-BE49-F238E27FC236}">
                <a16:creationId xmlns:a16="http://schemas.microsoft.com/office/drawing/2014/main" id="{E1F85122-36E7-459B-528E-9F4B5AA901D0}"/>
              </a:ext>
            </a:extLst>
          </p:cNvPr>
          <p:cNvSpPr>
            <a:spLocks noGrp="1"/>
          </p:cNvSpPr>
          <p:nvPr>
            <p:ph sz="quarter" idx="10"/>
          </p:nvPr>
        </p:nvSpPr>
        <p:spPr>
          <a:xfrm>
            <a:off x="901700" y="2095499"/>
            <a:ext cx="3634904" cy="4162231"/>
          </a:xfrm>
        </p:spPr>
        <p:txBody>
          <a:bodyPr/>
          <a:lstStyle/>
          <a:p>
            <a:pPr marL="800100" lvl="1" indent="-342900">
              <a:buFont typeface="+mj-lt"/>
              <a:buAutoNum type="arabicPeriod"/>
            </a:pPr>
            <a:endParaRPr lang="fr-CH" sz="2000" dirty="0">
              <a:latin typeface="Arial" panose="020B0604020202020204" pitchFamily="34" charset="0"/>
              <a:cs typeface="Arial" panose="020B0604020202020204" pitchFamily="34" charset="0"/>
            </a:endParaRPr>
          </a:p>
          <a:p>
            <a:pPr marL="800100" lvl="1" indent="-342900">
              <a:buFont typeface="+mj-lt"/>
              <a:buAutoNum type="arabicPeriod"/>
            </a:pPr>
            <a:r>
              <a:rPr lang="fr-CH" sz="2400" dirty="0">
                <a:cs typeface="Arial" panose="020B0604020202020204" pitchFamily="34" charset="0"/>
              </a:rPr>
              <a:t>Mécanismes de compensation, comment les calculer?</a:t>
            </a:r>
          </a:p>
          <a:p>
            <a:pPr marL="800100" lvl="1" indent="-342900">
              <a:buFont typeface="+mj-lt"/>
              <a:buAutoNum type="arabicPeriod"/>
            </a:pPr>
            <a:r>
              <a:rPr lang="fr-CH" sz="2400" dirty="0"/>
              <a:t>Comment mesurer les fonctions du sols?</a:t>
            </a:r>
            <a:endParaRPr lang="fr-CH" sz="2400" dirty="0">
              <a:cs typeface="Arial" panose="020B0604020202020204" pitchFamily="34" charset="0"/>
            </a:endParaRPr>
          </a:p>
          <a:p>
            <a:pPr marL="800100" lvl="1" indent="-342900">
              <a:buFont typeface="+mj-lt"/>
              <a:buAutoNum type="arabicPeriod"/>
            </a:pPr>
            <a:endParaRPr lang="fr-CH" sz="2400" dirty="0">
              <a:cs typeface="Arial" panose="020B0604020202020204" pitchFamily="34" charset="0"/>
            </a:endParaRPr>
          </a:p>
          <a:p>
            <a:pPr marL="800100" lvl="1" indent="-342900">
              <a:buFont typeface="+mj-lt"/>
              <a:buAutoNum type="arabicPeriod"/>
            </a:pPr>
            <a:r>
              <a:rPr lang="fr-CH" sz="2400" dirty="0"/>
              <a:t>Nouveaux acteurs à sensibiliser</a:t>
            </a:r>
          </a:p>
        </p:txBody>
      </p:sp>
      <p:pic>
        <p:nvPicPr>
          <p:cNvPr id="15" name="Image 14">
            <a:extLst>
              <a:ext uri="{FF2B5EF4-FFF2-40B4-BE49-F238E27FC236}">
                <a16:creationId xmlns:a16="http://schemas.microsoft.com/office/drawing/2014/main" id="{91C54CD1-8A38-224B-83F7-794582E5A28D}"/>
              </a:ext>
            </a:extLst>
          </p:cNvPr>
          <p:cNvPicPr>
            <a:picLocks noChangeAspect="1"/>
          </p:cNvPicPr>
          <p:nvPr/>
        </p:nvPicPr>
        <p:blipFill>
          <a:blip r:embed="rId3"/>
          <a:stretch>
            <a:fillRect/>
          </a:stretch>
        </p:blipFill>
        <p:spPr>
          <a:xfrm>
            <a:off x="4906865" y="2279961"/>
            <a:ext cx="6812268" cy="3867167"/>
          </a:xfrm>
          <a:prstGeom prst="rect">
            <a:avLst/>
          </a:prstGeom>
        </p:spPr>
      </p:pic>
    </p:spTree>
    <p:extLst>
      <p:ext uri="{BB962C8B-B14F-4D97-AF65-F5344CB8AC3E}">
        <p14:creationId xmlns:p14="http://schemas.microsoft.com/office/powerpoint/2010/main" val="285788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02B4843-B4ED-2F89-8008-361A12973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Espace réservé du contenu 2">
            <a:extLst>
              <a:ext uri="{FF2B5EF4-FFF2-40B4-BE49-F238E27FC236}">
                <a16:creationId xmlns:a16="http://schemas.microsoft.com/office/drawing/2014/main" id="{40342E4A-1983-7802-C920-E912763711FE}"/>
              </a:ext>
            </a:extLst>
          </p:cNvPr>
          <p:cNvSpPr txBox="1">
            <a:spLocks/>
          </p:cNvSpPr>
          <p:nvPr/>
        </p:nvSpPr>
        <p:spPr>
          <a:xfrm>
            <a:off x="514030" y="154546"/>
            <a:ext cx="11450444" cy="2398447"/>
          </a:xfrm>
          <a:prstGeom prst="rect">
            <a:avLst/>
          </a:prstGeom>
          <a:solidFill>
            <a:schemeClr val="bg1"/>
          </a:solidFill>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fr-FR" sz="2400" dirty="0">
                <a:solidFill>
                  <a:schemeClr val="tx1"/>
                </a:solidFill>
              </a:rPr>
              <a:t>Le sol est essentiel à la vie !</a:t>
            </a:r>
          </a:p>
          <a:p>
            <a:pPr marL="285750" indent="-285750">
              <a:buFont typeface="Wingdings" panose="05000000000000000000" pitchFamily="2" charset="2"/>
              <a:buChar char="§"/>
            </a:pPr>
            <a:r>
              <a:rPr lang="fr-FR" sz="2400" dirty="0">
                <a:solidFill>
                  <a:schemeClr val="tx1"/>
                </a:solidFill>
              </a:rPr>
              <a:t>Ressource extrêmement précieuse et non renouvelable à l’échelle de temps humain.</a:t>
            </a:r>
          </a:p>
          <a:p>
            <a:pPr marL="285750" indent="-285750">
              <a:buFont typeface="Wingdings" panose="05000000000000000000" pitchFamily="2" charset="2"/>
              <a:buChar char="§"/>
            </a:pPr>
            <a:r>
              <a:rPr lang="fr-FR" sz="2400" dirty="0">
                <a:solidFill>
                  <a:schemeClr val="tx1"/>
                </a:solidFill>
              </a:rPr>
              <a:t>Il constitue, avec l’air et l’eau, un des fondements de la vie.</a:t>
            </a:r>
          </a:p>
          <a:p>
            <a:pPr marL="285750" indent="-285750">
              <a:buFont typeface="Wingdings" panose="05000000000000000000" pitchFamily="2" charset="2"/>
              <a:buChar char="§"/>
            </a:pPr>
            <a:r>
              <a:rPr lang="fr-FR" sz="2400" dirty="0">
                <a:solidFill>
                  <a:schemeClr val="tx1"/>
                </a:solidFill>
              </a:rPr>
              <a:t>Ressource sous-estimée et négligée avec une utilisation actuelle pas respectueuse.</a:t>
            </a:r>
          </a:p>
        </p:txBody>
      </p:sp>
    </p:spTree>
    <p:extLst>
      <p:ext uri="{BB962C8B-B14F-4D97-AF65-F5344CB8AC3E}">
        <p14:creationId xmlns:p14="http://schemas.microsoft.com/office/powerpoint/2010/main" val="181119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F623D8-8DD5-E26D-F321-0C3D9BA18564}"/>
              </a:ext>
            </a:extLst>
          </p:cNvPr>
          <p:cNvSpPr>
            <a:spLocks noGrp="1"/>
          </p:cNvSpPr>
          <p:nvPr>
            <p:ph sz="quarter" idx="10"/>
          </p:nvPr>
        </p:nvSpPr>
        <p:spPr>
          <a:xfrm>
            <a:off x="901701" y="2095500"/>
            <a:ext cx="3516916" cy="2028150"/>
          </a:xfrm>
        </p:spPr>
        <p:txBody>
          <a:bodyPr>
            <a:normAutofit/>
          </a:bodyPr>
          <a:lstStyle/>
          <a:p>
            <a:pPr marL="0" indent="0">
              <a:buNone/>
            </a:pPr>
            <a:endParaRPr lang="fr-CH" dirty="0"/>
          </a:p>
          <a:p>
            <a:pPr marL="0" indent="0">
              <a:buNone/>
            </a:pPr>
            <a:r>
              <a:rPr lang="fr-CH" sz="3200" dirty="0">
                <a:latin typeface="+mn-lt"/>
              </a:rPr>
              <a:t>Merci pour votre </a:t>
            </a:r>
          </a:p>
          <a:p>
            <a:pPr marL="0" indent="0">
              <a:buNone/>
            </a:pPr>
            <a:r>
              <a:rPr lang="fr-CH" sz="3200" dirty="0">
                <a:latin typeface="+mn-lt"/>
              </a:rPr>
              <a:t>attention!</a:t>
            </a:r>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p:txBody>
      </p:sp>
      <p:sp>
        <p:nvSpPr>
          <p:cNvPr id="6" name="ZoneTexte 5">
            <a:extLst>
              <a:ext uri="{FF2B5EF4-FFF2-40B4-BE49-F238E27FC236}">
                <a16:creationId xmlns:a16="http://schemas.microsoft.com/office/drawing/2014/main" id="{96E21A72-6650-26F5-9FA9-0EC258C6059E}"/>
              </a:ext>
            </a:extLst>
          </p:cNvPr>
          <p:cNvSpPr txBox="1"/>
          <p:nvPr/>
        </p:nvSpPr>
        <p:spPr>
          <a:xfrm>
            <a:off x="3331661" y="5997994"/>
            <a:ext cx="6096982" cy="646331"/>
          </a:xfrm>
          <a:prstGeom prst="rect">
            <a:avLst/>
          </a:prstGeom>
          <a:noFill/>
        </p:spPr>
        <p:txBody>
          <a:bodyPr wrap="square">
            <a:spAutoFit/>
          </a:bodyPr>
          <a:lstStyle/>
          <a:p>
            <a:pPr marL="0" indent="0">
              <a:buNone/>
            </a:pPr>
            <a:r>
              <a:rPr lang="fr-CH" dirty="0"/>
              <a:t>Remerciements à Géraldine Bullinger pour la mise à disposition de certaines illustrations.</a:t>
            </a:r>
          </a:p>
        </p:txBody>
      </p:sp>
      <p:pic>
        <p:nvPicPr>
          <p:cNvPr id="7" name="Image 6">
            <a:extLst>
              <a:ext uri="{FF2B5EF4-FFF2-40B4-BE49-F238E27FC236}">
                <a16:creationId xmlns:a16="http://schemas.microsoft.com/office/drawing/2014/main" id="{0BACF1C4-E42D-46C4-56B7-D399DC9E94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41291" y="1295486"/>
            <a:ext cx="6120680" cy="2882792"/>
          </a:xfrm>
          <a:prstGeom prst="rect">
            <a:avLst/>
          </a:prstGeom>
        </p:spPr>
      </p:pic>
      <p:sp>
        <p:nvSpPr>
          <p:cNvPr id="8" name="ZoneTexte 7">
            <a:extLst>
              <a:ext uri="{FF2B5EF4-FFF2-40B4-BE49-F238E27FC236}">
                <a16:creationId xmlns:a16="http://schemas.microsoft.com/office/drawing/2014/main" id="{FE953085-C693-508B-2A16-9F30DBEB2E58}"/>
              </a:ext>
            </a:extLst>
          </p:cNvPr>
          <p:cNvSpPr txBox="1"/>
          <p:nvPr/>
        </p:nvSpPr>
        <p:spPr>
          <a:xfrm>
            <a:off x="5345351" y="4109281"/>
            <a:ext cx="1800493" cy="261610"/>
          </a:xfrm>
          <a:prstGeom prst="rect">
            <a:avLst/>
          </a:prstGeom>
          <a:noFill/>
        </p:spPr>
        <p:txBody>
          <a:bodyPr wrap="none" rtlCol="0">
            <a:spAutoFit/>
          </a:bodyPr>
          <a:lstStyle/>
          <a:p>
            <a:r>
              <a:rPr lang="fr-CH" sz="1100" i="1" dirty="0"/>
              <a:t>Source: </a:t>
            </a:r>
            <a:r>
              <a:rPr lang="fr-CH" sz="1100" i="1" dirty="0" err="1"/>
              <a:t>CCSolVS</a:t>
            </a:r>
            <a:r>
              <a:rPr lang="fr-CH" sz="1100" i="1" dirty="0"/>
              <a:t>, fiche 1</a:t>
            </a:r>
          </a:p>
        </p:txBody>
      </p:sp>
    </p:spTree>
    <p:extLst>
      <p:ext uri="{BB962C8B-B14F-4D97-AF65-F5344CB8AC3E}">
        <p14:creationId xmlns:p14="http://schemas.microsoft.com/office/powerpoint/2010/main" val="1134458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07864-7414-48F4-BB5B-0B232C7A1706}"/>
              </a:ext>
            </a:extLst>
          </p:cNvPr>
          <p:cNvSpPr>
            <a:spLocks noGrp="1"/>
          </p:cNvSpPr>
          <p:nvPr>
            <p:ph type="title"/>
          </p:nvPr>
        </p:nvSpPr>
        <p:spPr>
          <a:xfrm>
            <a:off x="596095" y="985097"/>
            <a:ext cx="10956925" cy="443198"/>
          </a:xfrm>
        </p:spPr>
        <p:txBody>
          <a:bodyPr/>
          <a:lstStyle/>
          <a:p>
            <a:r>
              <a:rPr lang="fr-FR" sz="3200" dirty="0"/>
              <a:t>Définition du sol</a:t>
            </a:r>
            <a:r>
              <a:rPr lang="fr-CH" sz="3200" dirty="0">
                <a:effectLst/>
                <a:ea typeface="Calibri" panose="020F0502020204030204" pitchFamily="34" charset="0"/>
              </a:rPr>
              <a:t> </a:t>
            </a:r>
            <a:endParaRPr lang="fr-CH" sz="3200" dirty="0"/>
          </a:p>
        </p:txBody>
      </p:sp>
      <p:grpSp>
        <p:nvGrpSpPr>
          <p:cNvPr id="4" name="Groupe 3">
            <a:extLst>
              <a:ext uri="{FF2B5EF4-FFF2-40B4-BE49-F238E27FC236}">
                <a16:creationId xmlns:a16="http://schemas.microsoft.com/office/drawing/2014/main" id="{6521B140-053C-466B-B048-132106BAE26C}"/>
              </a:ext>
            </a:extLst>
          </p:cNvPr>
          <p:cNvGrpSpPr/>
          <p:nvPr/>
        </p:nvGrpSpPr>
        <p:grpSpPr>
          <a:xfrm>
            <a:off x="4454894" y="1585458"/>
            <a:ext cx="7321889" cy="4522091"/>
            <a:chOff x="4596766" y="2439744"/>
            <a:chExt cx="6800577" cy="4200122"/>
          </a:xfrm>
        </p:grpSpPr>
        <p:pic>
          <p:nvPicPr>
            <p:cNvPr id="18" name="Picture 2">
              <a:extLst>
                <a:ext uri="{FF2B5EF4-FFF2-40B4-BE49-F238E27FC236}">
                  <a16:creationId xmlns:a16="http://schemas.microsoft.com/office/drawing/2014/main" id="{136D072D-CD9C-4B5C-85C3-D51269900A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6766" y="2439744"/>
              <a:ext cx="6800577" cy="4176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a:extLst>
                <a:ext uri="{FF2B5EF4-FFF2-40B4-BE49-F238E27FC236}">
                  <a16:creationId xmlns:a16="http://schemas.microsoft.com/office/drawing/2014/main" id="{5D4E3313-0E7C-44F4-B5B9-C6F52D92245E}"/>
                </a:ext>
              </a:extLst>
            </p:cNvPr>
            <p:cNvSpPr txBox="1"/>
            <p:nvPr/>
          </p:nvSpPr>
          <p:spPr>
            <a:xfrm rot="16200000">
              <a:off x="5606956" y="4517387"/>
              <a:ext cx="1859579" cy="307777"/>
            </a:xfrm>
            <a:prstGeom prst="rect">
              <a:avLst/>
            </a:prstGeom>
            <a:solidFill>
              <a:schemeClr val="bg2">
                <a:lumMod val="40000"/>
                <a:lumOff val="60000"/>
              </a:schemeClr>
            </a:solidFill>
          </p:spPr>
          <p:txBody>
            <a:bodyPr wrap="square">
              <a:spAutoFit/>
            </a:bodyPr>
            <a:lstStyle/>
            <a:p>
              <a:pPr>
                <a:defRPr/>
              </a:pPr>
              <a:r>
                <a:rPr lang="fr-CH" sz="1400" dirty="0">
                  <a:latin typeface="Calibri" pitchFamily="34" charset="0"/>
                  <a:cs typeface="Calibri" pitchFamily="34" charset="0"/>
                </a:rPr>
                <a:t>Sol selon la législation</a:t>
              </a:r>
            </a:p>
          </p:txBody>
        </p:sp>
        <p:sp>
          <p:nvSpPr>
            <p:cNvPr id="9" name="ZoneTexte 8">
              <a:extLst>
                <a:ext uri="{FF2B5EF4-FFF2-40B4-BE49-F238E27FC236}">
                  <a16:creationId xmlns:a16="http://schemas.microsoft.com/office/drawing/2014/main" id="{EFD5E5DA-8BE5-4C2F-9EA7-CC593E40F73F}"/>
                </a:ext>
              </a:extLst>
            </p:cNvPr>
            <p:cNvSpPr txBox="1">
              <a:spLocks noChangeArrowheads="1"/>
            </p:cNvSpPr>
            <p:nvPr/>
          </p:nvSpPr>
          <p:spPr bwMode="auto">
            <a:xfrm>
              <a:off x="5583890" y="6424422"/>
              <a:ext cx="10740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CH" altLang="en-US" sz="800" dirty="0">
                  <a:latin typeface="+mn-lt"/>
                </a:rPr>
                <a:t>(OFEV, 2015)</a:t>
              </a:r>
            </a:p>
          </p:txBody>
        </p:sp>
      </p:grpSp>
      <p:sp>
        <p:nvSpPr>
          <p:cNvPr id="11" name="Rectangle 10">
            <a:extLst>
              <a:ext uri="{FF2B5EF4-FFF2-40B4-BE49-F238E27FC236}">
                <a16:creationId xmlns:a16="http://schemas.microsoft.com/office/drawing/2014/main" id="{126CAD3D-CFE4-4802-BAF5-348E3F721606}"/>
              </a:ext>
            </a:extLst>
          </p:cNvPr>
          <p:cNvSpPr/>
          <p:nvPr/>
        </p:nvSpPr>
        <p:spPr>
          <a:xfrm>
            <a:off x="586241" y="2525448"/>
            <a:ext cx="3489922" cy="1938992"/>
          </a:xfrm>
          <a:prstGeom prst="rect">
            <a:avLst/>
          </a:prstGeom>
        </p:spPr>
        <p:txBody>
          <a:bodyPr wrap="square">
            <a:spAutoFit/>
          </a:bodyPr>
          <a:lstStyle/>
          <a:p>
            <a:r>
              <a:rPr lang="fr-CH" sz="2400" dirty="0"/>
              <a:t>«Couche de terre meuble de l’écorce terrestre où peuvent pousser les plantes» (LPE, art. 7, al. 4bis).</a:t>
            </a:r>
          </a:p>
        </p:txBody>
      </p:sp>
    </p:spTree>
    <p:extLst>
      <p:ext uri="{BB962C8B-B14F-4D97-AF65-F5344CB8AC3E}">
        <p14:creationId xmlns:p14="http://schemas.microsoft.com/office/powerpoint/2010/main" val="2850785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3CFFE33-F5D2-4D0D-A0CA-F8EF9B3901D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6346782" y="4088754"/>
            <a:ext cx="5724000" cy="2501232"/>
          </a:xfrm>
          <a:prstGeom prst="rect">
            <a:avLst/>
          </a:prstGeom>
        </p:spPr>
      </p:pic>
      <p:sp>
        <p:nvSpPr>
          <p:cNvPr id="2" name="Titre 1">
            <a:extLst>
              <a:ext uri="{FF2B5EF4-FFF2-40B4-BE49-F238E27FC236}">
                <a16:creationId xmlns:a16="http://schemas.microsoft.com/office/drawing/2014/main" id="{66E07864-7414-48F4-BB5B-0B232C7A1706}"/>
              </a:ext>
            </a:extLst>
          </p:cNvPr>
          <p:cNvSpPr>
            <a:spLocks noGrp="1"/>
          </p:cNvSpPr>
          <p:nvPr>
            <p:ph type="title"/>
          </p:nvPr>
        </p:nvSpPr>
        <p:spPr>
          <a:xfrm>
            <a:off x="596095" y="985097"/>
            <a:ext cx="10956925" cy="443198"/>
          </a:xfrm>
        </p:spPr>
        <p:txBody>
          <a:bodyPr/>
          <a:lstStyle/>
          <a:p>
            <a:r>
              <a:rPr lang="fr-CH" sz="3200" dirty="0"/>
              <a:t>Grande variabilité de types de sols</a:t>
            </a:r>
          </a:p>
        </p:txBody>
      </p:sp>
      <p:sp>
        <p:nvSpPr>
          <p:cNvPr id="16" name="ZoneTexte 15">
            <a:extLst>
              <a:ext uri="{FF2B5EF4-FFF2-40B4-BE49-F238E27FC236}">
                <a16:creationId xmlns:a16="http://schemas.microsoft.com/office/drawing/2014/main" id="{3B93032F-EFA0-4978-959D-A61DA6019324}"/>
              </a:ext>
            </a:extLst>
          </p:cNvPr>
          <p:cNvSpPr txBox="1">
            <a:spLocks noChangeArrowheads="1"/>
          </p:cNvSpPr>
          <p:nvPr/>
        </p:nvSpPr>
        <p:spPr bwMode="auto">
          <a:xfrm>
            <a:off x="5081409" y="6222638"/>
            <a:ext cx="12597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CH" altLang="en-US" sz="900" dirty="0">
                <a:latin typeface="+mn-lt"/>
              </a:rPr>
              <a:t>Source: OFEV (2017)</a:t>
            </a:r>
          </a:p>
        </p:txBody>
      </p:sp>
      <p:pic>
        <p:nvPicPr>
          <p:cNvPr id="4" name="Image 3">
            <a:extLst>
              <a:ext uri="{FF2B5EF4-FFF2-40B4-BE49-F238E27FC236}">
                <a16:creationId xmlns:a16="http://schemas.microsoft.com/office/drawing/2014/main" id="{D113A875-3A1E-4963-8B1D-9F2D90EB2338}"/>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227975" y="2455995"/>
            <a:ext cx="5846582" cy="2749018"/>
          </a:xfrm>
          <a:prstGeom prst="rect">
            <a:avLst/>
          </a:prstGeom>
        </p:spPr>
      </p:pic>
      <p:pic>
        <p:nvPicPr>
          <p:cNvPr id="6" name="Image 5">
            <a:extLst>
              <a:ext uri="{FF2B5EF4-FFF2-40B4-BE49-F238E27FC236}">
                <a16:creationId xmlns:a16="http://schemas.microsoft.com/office/drawing/2014/main" id="{6855C666-EA83-4D61-AC06-9C00AE2998E9}"/>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6341182" y="1394739"/>
            <a:ext cx="5729600" cy="2694014"/>
          </a:xfrm>
          <a:prstGeom prst="rect">
            <a:avLst/>
          </a:prstGeom>
        </p:spPr>
      </p:pic>
      <p:pic>
        <p:nvPicPr>
          <p:cNvPr id="12" name="Image 11">
            <a:extLst>
              <a:ext uri="{FF2B5EF4-FFF2-40B4-BE49-F238E27FC236}">
                <a16:creationId xmlns:a16="http://schemas.microsoft.com/office/drawing/2014/main" id="{CBACA582-228C-483B-AE25-B7FE115BC0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46782" y="6611006"/>
            <a:ext cx="4867085" cy="182309"/>
          </a:xfrm>
          <a:prstGeom prst="rect">
            <a:avLst/>
          </a:prstGeom>
        </p:spPr>
      </p:pic>
    </p:spTree>
    <p:extLst>
      <p:ext uri="{BB962C8B-B14F-4D97-AF65-F5344CB8AC3E}">
        <p14:creationId xmlns:p14="http://schemas.microsoft.com/office/powerpoint/2010/main" val="2258721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07864-7414-48F4-BB5B-0B232C7A1706}"/>
              </a:ext>
            </a:extLst>
          </p:cNvPr>
          <p:cNvSpPr>
            <a:spLocks noGrp="1"/>
          </p:cNvSpPr>
          <p:nvPr>
            <p:ph type="title"/>
          </p:nvPr>
        </p:nvSpPr>
        <p:spPr>
          <a:xfrm>
            <a:off x="312481" y="1014759"/>
            <a:ext cx="4104694" cy="1439757"/>
          </a:xfrm>
        </p:spPr>
        <p:txBody>
          <a:bodyPr/>
          <a:lstStyle/>
          <a:p>
            <a:r>
              <a:rPr lang="fr-CH" sz="3200" dirty="0"/>
              <a:t>Le sol se constitue à l’interface de différents milieux</a:t>
            </a:r>
            <a:br>
              <a:rPr lang="fr-CH" sz="3200" dirty="0"/>
            </a:br>
            <a:endParaRPr lang="fr-CH" sz="3200" dirty="0"/>
          </a:p>
        </p:txBody>
      </p:sp>
      <p:pic>
        <p:nvPicPr>
          <p:cNvPr id="18" name="Image 17">
            <a:extLst>
              <a:ext uri="{FF2B5EF4-FFF2-40B4-BE49-F238E27FC236}">
                <a16:creationId xmlns:a16="http://schemas.microsoft.com/office/drawing/2014/main" id="{D3F2127A-25B4-4B6F-8F47-5A8CF025AD74}"/>
              </a:ext>
            </a:extLst>
          </p:cNvPr>
          <p:cNvPicPr>
            <a:picLocks noChangeAspect="1"/>
          </p:cNvPicPr>
          <p:nvPr/>
        </p:nvPicPr>
        <p:blipFill>
          <a:blip r:embed="rId3"/>
          <a:stretch>
            <a:fillRect/>
          </a:stretch>
        </p:blipFill>
        <p:spPr>
          <a:xfrm>
            <a:off x="5646125" y="1084093"/>
            <a:ext cx="5562066" cy="5436724"/>
          </a:xfrm>
          <a:prstGeom prst="rect">
            <a:avLst/>
          </a:prstGeom>
        </p:spPr>
      </p:pic>
      <p:sp>
        <p:nvSpPr>
          <p:cNvPr id="20" name="Rectangle 19">
            <a:extLst>
              <a:ext uri="{FF2B5EF4-FFF2-40B4-BE49-F238E27FC236}">
                <a16:creationId xmlns:a16="http://schemas.microsoft.com/office/drawing/2014/main" id="{C74CB276-B207-450C-BA71-AF19A4597A5E}"/>
              </a:ext>
            </a:extLst>
          </p:cNvPr>
          <p:cNvSpPr/>
          <p:nvPr/>
        </p:nvSpPr>
        <p:spPr>
          <a:xfrm>
            <a:off x="6599975" y="3429000"/>
            <a:ext cx="869133" cy="3734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id="{26A1D1BC-914B-2095-FAB9-75461DEBAF1C}"/>
                  </a:ext>
                </a:extLst>
              </p14:cNvPr>
              <p14:cNvContentPartPr/>
              <p14:nvPr/>
            </p14:nvContentPartPr>
            <p14:xfrm>
              <a:off x="5790911" y="2084087"/>
              <a:ext cx="1023480" cy="416520"/>
            </p14:xfrm>
          </p:contentPart>
        </mc:Choice>
        <mc:Fallback xmlns="">
          <p:pic>
            <p:nvPicPr>
              <p:cNvPr id="3" name="Encre 2">
                <a:extLst>
                  <a:ext uri="{FF2B5EF4-FFF2-40B4-BE49-F238E27FC236}">
                    <a16:creationId xmlns:a16="http://schemas.microsoft.com/office/drawing/2014/main" id="{26A1D1BC-914B-2095-FAB9-75461DEBAF1C}"/>
                  </a:ext>
                </a:extLst>
              </p:cNvPr>
              <p:cNvPicPr/>
              <p:nvPr/>
            </p:nvPicPr>
            <p:blipFill>
              <a:blip r:embed="rId5"/>
              <a:stretch>
                <a:fillRect/>
              </a:stretch>
            </p:blipFill>
            <p:spPr>
              <a:xfrm>
                <a:off x="5772911" y="2048447"/>
                <a:ext cx="1059120" cy="488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cre 3">
                <a:extLst>
                  <a:ext uri="{FF2B5EF4-FFF2-40B4-BE49-F238E27FC236}">
                    <a16:creationId xmlns:a16="http://schemas.microsoft.com/office/drawing/2014/main" id="{141AF965-1B40-0A45-916E-88DA96C2832C}"/>
                  </a:ext>
                </a:extLst>
              </p14:cNvPr>
              <p14:cNvContentPartPr/>
              <p14:nvPr/>
            </p14:nvContentPartPr>
            <p14:xfrm>
              <a:off x="9611951" y="1127927"/>
              <a:ext cx="913680" cy="339480"/>
            </p14:xfrm>
          </p:contentPart>
        </mc:Choice>
        <mc:Fallback xmlns="">
          <p:pic>
            <p:nvPicPr>
              <p:cNvPr id="4" name="Encre 3">
                <a:extLst>
                  <a:ext uri="{FF2B5EF4-FFF2-40B4-BE49-F238E27FC236}">
                    <a16:creationId xmlns:a16="http://schemas.microsoft.com/office/drawing/2014/main" id="{141AF965-1B40-0A45-916E-88DA96C2832C}"/>
                  </a:ext>
                </a:extLst>
              </p:cNvPr>
              <p:cNvPicPr/>
              <p:nvPr/>
            </p:nvPicPr>
            <p:blipFill>
              <a:blip r:embed="rId7"/>
              <a:stretch>
                <a:fillRect/>
              </a:stretch>
            </p:blipFill>
            <p:spPr>
              <a:xfrm>
                <a:off x="9594311" y="1091927"/>
                <a:ext cx="94932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a16="http://schemas.microsoft.com/office/drawing/2014/main" id="{4C5D6460-F188-6536-811B-9F9E61A45DF0}"/>
                  </a:ext>
                </a:extLst>
              </p14:cNvPr>
              <p14:cNvContentPartPr/>
              <p14:nvPr/>
            </p14:nvContentPartPr>
            <p14:xfrm>
              <a:off x="9988511" y="4348847"/>
              <a:ext cx="1101600" cy="475560"/>
            </p14:xfrm>
          </p:contentPart>
        </mc:Choice>
        <mc:Fallback xmlns="">
          <p:pic>
            <p:nvPicPr>
              <p:cNvPr id="5" name="Encre 4">
                <a:extLst>
                  <a:ext uri="{FF2B5EF4-FFF2-40B4-BE49-F238E27FC236}">
                    <a16:creationId xmlns:a16="http://schemas.microsoft.com/office/drawing/2014/main" id="{4C5D6460-F188-6536-811B-9F9E61A45DF0}"/>
                  </a:ext>
                </a:extLst>
              </p:cNvPr>
              <p:cNvPicPr/>
              <p:nvPr/>
            </p:nvPicPr>
            <p:blipFill>
              <a:blip r:embed="rId9"/>
              <a:stretch>
                <a:fillRect/>
              </a:stretch>
            </p:blipFill>
            <p:spPr>
              <a:xfrm>
                <a:off x="9970511" y="4312847"/>
                <a:ext cx="1137240" cy="547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Encre 5">
                <a:extLst>
                  <a:ext uri="{FF2B5EF4-FFF2-40B4-BE49-F238E27FC236}">
                    <a16:creationId xmlns:a16="http://schemas.microsoft.com/office/drawing/2014/main" id="{7698D74C-9893-5AAB-257C-8A90A3E16EB4}"/>
                  </a:ext>
                </a:extLst>
              </p14:cNvPr>
              <p14:cNvContentPartPr/>
              <p14:nvPr/>
            </p14:nvContentPartPr>
            <p14:xfrm>
              <a:off x="5610191" y="3708407"/>
              <a:ext cx="1047240" cy="415080"/>
            </p14:xfrm>
          </p:contentPart>
        </mc:Choice>
        <mc:Fallback xmlns="">
          <p:pic>
            <p:nvPicPr>
              <p:cNvPr id="6" name="Encre 5">
                <a:extLst>
                  <a:ext uri="{FF2B5EF4-FFF2-40B4-BE49-F238E27FC236}">
                    <a16:creationId xmlns:a16="http://schemas.microsoft.com/office/drawing/2014/main" id="{7698D74C-9893-5AAB-257C-8A90A3E16EB4}"/>
                  </a:ext>
                </a:extLst>
              </p:cNvPr>
              <p:cNvPicPr/>
              <p:nvPr/>
            </p:nvPicPr>
            <p:blipFill>
              <a:blip r:embed="rId11"/>
              <a:stretch>
                <a:fillRect/>
              </a:stretch>
            </p:blipFill>
            <p:spPr>
              <a:xfrm>
                <a:off x="5592551" y="3672407"/>
                <a:ext cx="1082880" cy="486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Encre 6">
                <a:extLst>
                  <a:ext uri="{FF2B5EF4-FFF2-40B4-BE49-F238E27FC236}">
                    <a16:creationId xmlns:a16="http://schemas.microsoft.com/office/drawing/2014/main" id="{F7AC5C31-586E-8AED-627C-CC252A0F9DC0}"/>
                  </a:ext>
                </a:extLst>
              </p14:cNvPr>
              <p14:cNvContentPartPr/>
              <p14:nvPr/>
            </p14:nvContentPartPr>
            <p14:xfrm>
              <a:off x="10338791" y="3735047"/>
              <a:ext cx="765000" cy="39240"/>
            </p14:xfrm>
          </p:contentPart>
        </mc:Choice>
        <mc:Fallback xmlns="">
          <p:pic>
            <p:nvPicPr>
              <p:cNvPr id="7" name="Encre 6">
                <a:extLst>
                  <a:ext uri="{FF2B5EF4-FFF2-40B4-BE49-F238E27FC236}">
                    <a16:creationId xmlns:a16="http://schemas.microsoft.com/office/drawing/2014/main" id="{F7AC5C31-586E-8AED-627C-CC252A0F9DC0}"/>
                  </a:ext>
                </a:extLst>
              </p:cNvPr>
              <p:cNvPicPr/>
              <p:nvPr/>
            </p:nvPicPr>
            <p:blipFill>
              <a:blip r:embed="rId13"/>
              <a:stretch>
                <a:fillRect/>
              </a:stretch>
            </p:blipFill>
            <p:spPr>
              <a:xfrm>
                <a:off x="10321151" y="3699047"/>
                <a:ext cx="8006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Encre 9">
                <a:extLst>
                  <a:ext uri="{FF2B5EF4-FFF2-40B4-BE49-F238E27FC236}">
                    <a16:creationId xmlns:a16="http://schemas.microsoft.com/office/drawing/2014/main" id="{1B82A687-1ED1-CFF9-415E-052F959EB05D}"/>
                  </a:ext>
                </a:extLst>
              </p14:cNvPr>
              <p14:cNvContentPartPr/>
              <p14:nvPr/>
            </p14:nvContentPartPr>
            <p14:xfrm>
              <a:off x="5719631" y="3647567"/>
              <a:ext cx="870120" cy="50760"/>
            </p14:xfrm>
          </p:contentPart>
        </mc:Choice>
        <mc:Fallback xmlns="">
          <p:pic>
            <p:nvPicPr>
              <p:cNvPr id="10" name="Encre 9">
                <a:extLst>
                  <a:ext uri="{FF2B5EF4-FFF2-40B4-BE49-F238E27FC236}">
                    <a16:creationId xmlns:a16="http://schemas.microsoft.com/office/drawing/2014/main" id="{1B82A687-1ED1-CFF9-415E-052F959EB05D}"/>
                  </a:ext>
                </a:extLst>
              </p:cNvPr>
              <p:cNvPicPr/>
              <p:nvPr/>
            </p:nvPicPr>
            <p:blipFill>
              <a:blip r:embed="rId15"/>
              <a:stretch>
                <a:fillRect/>
              </a:stretch>
            </p:blipFill>
            <p:spPr>
              <a:xfrm>
                <a:off x="5701991" y="3611567"/>
                <a:ext cx="905760" cy="122400"/>
              </a:xfrm>
              <a:prstGeom prst="rect">
                <a:avLst/>
              </a:prstGeom>
            </p:spPr>
          </p:pic>
        </mc:Fallback>
      </mc:AlternateContent>
      <p:sp>
        <p:nvSpPr>
          <p:cNvPr id="11" name="Titre 1">
            <a:extLst>
              <a:ext uri="{FF2B5EF4-FFF2-40B4-BE49-F238E27FC236}">
                <a16:creationId xmlns:a16="http://schemas.microsoft.com/office/drawing/2014/main" id="{D0B6020D-5FC5-6764-2C52-BF5540E7F0FA}"/>
              </a:ext>
            </a:extLst>
          </p:cNvPr>
          <p:cNvSpPr txBox="1">
            <a:spLocks/>
          </p:cNvSpPr>
          <p:nvPr/>
        </p:nvSpPr>
        <p:spPr>
          <a:xfrm>
            <a:off x="396292" y="2518365"/>
            <a:ext cx="4688431" cy="166199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b="1" kern="1200">
                <a:solidFill>
                  <a:srgbClr val="017DBB"/>
                </a:solidFill>
                <a:latin typeface="Arial" panose="020B0604020202020204" pitchFamily="34" charset="0"/>
                <a:ea typeface="+mj-ea"/>
                <a:cs typeface="Arial" panose="020B0604020202020204" pitchFamily="34" charset="0"/>
              </a:defRPr>
            </a:lvl1pPr>
          </a:lstStyle>
          <a:p>
            <a:r>
              <a:rPr lang="fr-CH" b="0" dirty="0">
                <a:solidFill>
                  <a:schemeClr val="tx1"/>
                </a:solidFill>
                <a:latin typeface="Calibri" panose="020F0502020204030204" pitchFamily="34" charset="0"/>
                <a:ea typeface="Calibri" panose="020F0502020204030204" pitchFamily="34" charset="0"/>
                <a:cs typeface="Calibri" panose="020F0502020204030204" pitchFamily="34" charset="0"/>
              </a:rPr>
              <a:t>Il en résulte:</a:t>
            </a:r>
          </a:p>
          <a:p>
            <a:endParaRPr lang="fr-CH"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fr-CH" b="0" dirty="0">
                <a:solidFill>
                  <a:schemeClr val="tx1"/>
                </a:solidFill>
                <a:latin typeface="Calibri" panose="020F0502020204030204" pitchFamily="34" charset="0"/>
                <a:ea typeface="Calibri" panose="020F0502020204030204" pitchFamily="34" charset="0"/>
                <a:cs typeface="Calibri" panose="020F0502020204030204" pitchFamily="34" charset="0"/>
              </a:rPr>
              <a:t>des </a:t>
            </a:r>
            <a:r>
              <a:rPr lang="fr-CH" b="0" dirty="0" err="1">
                <a:solidFill>
                  <a:schemeClr val="tx1"/>
                </a:solidFill>
                <a:latin typeface="Calibri" panose="020F0502020204030204" pitchFamily="34" charset="0"/>
                <a:ea typeface="Calibri" panose="020F0502020204030204" pitchFamily="34" charset="0"/>
                <a:cs typeface="Calibri" panose="020F0502020204030204" pitchFamily="34" charset="0"/>
              </a:rPr>
              <a:t>constitutants</a:t>
            </a:r>
            <a:endParaRPr lang="fr-CH"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fr-CH" b="0" dirty="0">
                <a:solidFill>
                  <a:schemeClr val="tx1"/>
                </a:solidFill>
                <a:latin typeface="Calibri" panose="020F0502020204030204" pitchFamily="34" charset="0"/>
                <a:ea typeface="Calibri" panose="020F0502020204030204" pitchFamily="34" charset="0"/>
                <a:cs typeface="Calibri" panose="020F0502020204030204" pitchFamily="34" charset="0"/>
              </a:rPr>
              <a:t>des </a:t>
            </a:r>
            <a:r>
              <a:rPr lang="fr-CH" b="0" dirty="0" err="1">
                <a:solidFill>
                  <a:schemeClr val="tx1"/>
                </a:solidFill>
                <a:latin typeface="Calibri" panose="020F0502020204030204" pitchFamily="34" charset="0"/>
                <a:ea typeface="Calibri" panose="020F0502020204030204" pitchFamily="34" charset="0"/>
                <a:cs typeface="Calibri" panose="020F0502020204030204" pitchFamily="34" charset="0"/>
              </a:rPr>
              <a:t>propritétés</a:t>
            </a:r>
            <a:r>
              <a:rPr lang="fr-CH" b="0" dirty="0">
                <a:solidFill>
                  <a:schemeClr val="tx1"/>
                </a:solidFill>
                <a:latin typeface="Calibri" panose="020F0502020204030204" pitchFamily="34" charset="0"/>
                <a:ea typeface="Calibri" panose="020F0502020204030204" pitchFamily="34" charset="0"/>
                <a:cs typeface="Calibri" panose="020F0502020204030204" pitchFamily="34" charset="0"/>
              </a:rPr>
              <a:t> physiques et chimiques</a:t>
            </a:r>
          </a:p>
        </p:txBody>
      </p:sp>
    </p:spTree>
    <p:extLst>
      <p:ext uri="{BB962C8B-B14F-4D97-AF65-F5344CB8AC3E}">
        <p14:creationId xmlns:p14="http://schemas.microsoft.com/office/powerpoint/2010/main" val="276137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9FE4-9CC5-96B5-8AF5-3C565F55BC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6B303F-61B2-4381-CB66-A6C7D7C91594}"/>
              </a:ext>
            </a:extLst>
          </p:cNvPr>
          <p:cNvSpPr>
            <a:spLocks noGrp="1"/>
          </p:cNvSpPr>
          <p:nvPr>
            <p:ph type="title"/>
          </p:nvPr>
        </p:nvSpPr>
        <p:spPr>
          <a:xfrm>
            <a:off x="180593" y="1084217"/>
            <a:ext cx="3050885" cy="1325563"/>
          </a:xfrm>
        </p:spPr>
        <p:txBody>
          <a:bodyPr>
            <a:normAutofit/>
          </a:bodyPr>
          <a:lstStyle/>
          <a:p>
            <a:r>
              <a:rPr lang="fr-CH" dirty="0"/>
              <a:t>Les constituants du sol</a:t>
            </a:r>
          </a:p>
        </p:txBody>
      </p:sp>
      <p:sp>
        <p:nvSpPr>
          <p:cNvPr id="3" name="Espace réservé du contenu 2">
            <a:extLst>
              <a:ext uri="{FF2B5EF4-FFF2-40B4-BE49-F238E27FC236}">
                <a16:creationId xmlns:a16="http://schemas.microsoft.com/office/drawing/2014/main" id="{9840A753-BC7F-C552-457C-C2393CF59386}"/>
              </a:ext>
            </a:extLst>
          </p:cNvPr>
          <p:cNvSpPr>
            <a:spLocks noGrp="1"/>
          </p:cNvSpPr>
          <p:nvPr>
            <p:ph idx="1"/>
          </p:nvPr>
        </p:nvSpPr>
        <p:spPr>
          <a:xfrm>
            <a:off x="184633" y="2799028"/>
            <a:ext cx="3019297" cy="3275004"/>
          </a:xfrm>
        </p:spPr>
        <p:txBody>
          <a:bodyPr>
            <a:normAutofit/>
          </a:bodyPr>
          <a:lstStyle/>
          <a:p>
            <a:r>
              <a:rPr lang="fr-CH" sz="2400" dirty="0"/>
              <a:t>Matière minérales</a:t>
            </a:r>
          </a:p>
          <a:p>
            <a:r>
              <a:rPr lang="fr-CH" sz="2400" dirty="0"/>
              <a:t>Matière organiques</a:t>
            </a:r>
          </a:p>
          <a:p>
            <a:r>
              <a:rPr lang="fr-CH" sz="2400" dirty="0"/>
              <a:t>Organismes vivants</a:t>
            </a:r>
          </a:p>
          <a:p>
            <a:r>
              <a:rPr lang="fr-CH" sz="2400" dirty="0"/>
              <a:t>Vides</a:t>
            </a:r>
          </a:p>
          <a:p>
            <a:r>
              <a:rPr lang="fr-CH" sz="2400" dirty="0"/>
              <a:t>Air/eau</a:t>
            </a:r>
          </a:p>
          <a:p>
            <a:endParaRPr lang="fr-CH" sz="2400" dirty="0"/>
          </a:p>
        </p:txBody>
      </p:sp>
      <p:pic>
        <p:nvPicPr>
          <p:cNvPr id="4" name="Image 3">
            <a:extLst>
              <a:ext uri="{FF2B5EF4-FFF2-40B4-BE49-F238E27FC236}">
                <a16:creationId xmlns:a16="http://schemas.microsoft.com/office/drawing/2014/main" id="{980A63E7-C69A-921D-4519-FEF90118138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032923" y="1517795"/>
            <a:ext cx="2625599" cy="4529148"/>
          </a:xfrm>
          <a:prstGeom prst="rect">
            <a:avLst/>
          </a:prstGeom>
        </p:spPr>
      </p:pic>
      <p:sp>
        <p:nvSpPr>
          <p:cNvPr id="5" name="Text Box 7">
            <a:extLst>
              <a:ext uri="{FF2B5EF4-FFF2-40B4-BE49-F238E27FC236}">
                <a16:creationId xmlns:a16="http://schemas.microsoft.com/office/drawing/2014/main" id="{C07AD04A-C38A-B2B5-B157-D4F7C87C7D98}"/>
              </a:ext>
            </a:extLst>
          </p:cNvPr>
          <p:cNvSpPr txBox="1">
            <a:spLocks noChangeArrowheads="1"/>
          </p:cNvSpPr>
          <p:nvPr/>
        </p:nvSpPr>
        <p:spPr bwMode="auto">
          <a:xfrm>
            <a:off x="9359968" y="5678631"/>
            <a:ext cx="256063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1600" dirty="0">
                <a:latin typeface="Calibri" pitchFamily="34" charset="0"/>
                <a:cs typeface="Calibri" pitchFamily="34" charset="0"/>
              </a:rPr>
              <a:t>Roche désagrégée –</a:t>
            </a:r>
          </a:p>
          <a:p>
            <a:pPr eaLnBrk="1" hangingPunct="1"/>
            <a:r>
              <a:rPr lang="fr-CH" sz="1600" dirty="0">
                <a:latin typeface="Calibri" pitchFamily="34" charset="0"/>
                <a:cs typeface="Calibri" pitchFamily="34" charset="0"/>
              </a:rPr>
              <a:t>minéraux hérités</a:t>
            </a:r>
            <a:endParaRPr lang="fr-FR" sz="1600" dirty="0">
              <a:latin typeface="Calibri" pitchFamily="34" charset="0"/>
              <a:cs typeface="Calibri" pitchFamily="34" charset="0"/>
            </a:endParaRPr>
          </a:p>
        </p:txBody>
      </p:sp>
      <p:sp>
        <p:nvSpPr>
          <p:cNvPr id="6" name="Line 8">
            <a:extLst>
              <a:ext uri="{FF2B5EF4-FFF2-40B4-BE49-F238E27FC236}">
                <a16:creationId xmlns:a16="http://schemas.microsoft.com/office/drawing/2014/main" id="{437F8203-8725-4C4D-5B6A-57676F812D12}"/>
              </a:ext>
            </a:extLst>
          </p:cNvPr>
          <p:cNvSpPr>
            <a:spLocks noChangeShapeType="1"/>
          </p:cNvSpPr>
          <p:nvPr/>
        </p:nvSpPr>
        <p:spPr bwMode="auto">
          <a:xfrm>
            <a:off x="7186201" y="3518440"/>
            <a:ext cx="2117139" cy="2406789"/>
          </a:xfrm>
          <a:prstGeom prst="line">
            <a:avLst/>
          </a:prstGeom>
          <a:noFill/>
          <a:ln w="25400">
            <a:solidFill>
              <a:schemeClr val="accent1">
                <a:lumMod val="90000"/>
              </a:schemeClr>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7" name="Line 14">
            <a:extLst>
              <a:ext uri="{FF2B5EF4-FFF2-40B4-BE49-F238E27FC236}">
                <a16:creationId xmlns:a16="http://schemas.microsoft.com/office/drawing/2014/main" id="{09384164-71B2-83F2-460E-9BE764E41FDD}"/>
              </a:ext>
            </a:extLst>
          </p:cNvPr>
          <p:cNvSpPr>
            <a:spLocks noChangeShapeType="1"/>
          </p:cNvSpPr>
          <p:nvPr/>
        </p:nvSpPr>
        <p:spPr bwMode="auto">
          <a:xfrm flipV="1">
            <a:off x="8487636" y="932775"/>
            <a:ext cx="702023" cy="559476"/>
          </a:xfrm>
          <a:prstGeom prst="line">
            <a:avLst/>
          </a:prstGeom>
          <a:noFill/>
          <a:ln w="25400">
            <a:solidFill>
              <a:schemeClr val="accent1">
                <a:lumMod val="90000"/>
              </a:schemeClr>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8" name="Text Box 15">
            <a:extLst>
              <a:ext uri="{FF2B5EF4-FFF2-40B4-BE49-F238E27FC236}">
                <a16:creationId xmlns:a16="http://schemas.microsoft.com/office/drawing/2014/main" id="{61C2DF0C-8A19-D816-FC0F-18303750EBE4}"/>
              </a:ext>
            </a:extLst>
          </p:cNvPr>
          <p:cNvSpPr txBox="1">
            <a:spLocks noChangeArrowheads="1"/>
          </p:cNvSpPr>
          <p:nvPr/>
        </p:nvSpPr>
        <p:spPr bwMode="auto">
          <a:xfrm>
            <a:off x="9176461" y="529004"/>
            <a:ext cx="28067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1600" dirty="0">
                <a:latin typeface="Calibri" pitchFamily="34" charset="0"/>
                <a:cs typeface="Calibri" pitchFamily="34" charset="0"/>
              </a:rPr>
              <a:t>Matière organique fraîche (litière)</a:t>
            </a:r>
            <a:endParaRPr lang="fr-FR" sz="1600" dirty="0">
              <a:latin typeface="Calibri" pitchFamily="34" charset="0"/>
              <a:cs typeface="Calibri" pitchFamily="34" charset="0"/>
            </a:endParaRPr>
          </a:p>
        </p:txBody>
      </p:sp>
      <p:sp>
        <p:nvSpPr>
          <p:cNvPr id="9" name="Line 17">
            <a:extLst>
              <a:ext uri="{FF2B5EF4-FFF2-40B4-BE49-F238E27FC236}">
                <a16:creationId xmlns:a16="http://schemas.microsoft.com/office/drawing/2014/main" id="{06C16DCD-B31A-3E86-6BAA-2EAAFFB46CF5}"/>
              </a:ext>
            </a:extLst>
          </p:cNvPr>
          <p:cNvSpPr>
            <a:spLocks noChangeShapeType="1"/>
          </p:cNvSpPr>
          <p:nvPr/>
        </p:nvSpPr>
        <p:spPr bwMode="auto">
          <a:xfrm>
            <a:off x="8453903" y="2028088"/>
            <a:ext cx="1186259" cy="129999"/>
          </a:xfrm>
          <a:prstGeom prst="line">
            <a:avLst/>
          </a:prstGeom>
          <a:noFill/>
          <a:ln w="25400">
            <a:solidFill>
              <a:schemeClr val="accent1">
                <a:lumMod val="90000"/>
              </a:schemeClr>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10" name="Text Box 18">
            <a:extLst>
              <a:ext uri="{FF2B5EF4-FFF2-40B4-BE49-F238E27FC236}">
                <a16:creationId xmlns:a16="http://schemas.microsoft.com/office/drawing/2014/main" id="{557349EB-B77A-7BA7-510A-95870D8FEF35}"/>
              </a:ext>
            </a:extLst>
          </p:cNvPr>
          <p:cNvSpPr txBox="1">
            <a:spLocks noChangeArrowheads="1"/>
          </p:cNvSpPr>
          <p:nvPr/>
        </p:nvSpPr>
        <p:spPr bwMode="auto">
          <a:xfrm>
            <a:off x="9757638" y="1825629"/>
            <a:ext cx="15795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1600" dirty="0">
                <a:latin typeface="Calibri" pitchFamily="34" charset="0"/>
                <a:cs typeface="Calibri" pitchFamily="34" charset="0"/>
              </a:rPr>
              <a:t>Racines (litière souterraine)</a:t>
            </a:r>
            <a:endParaRPr lang="fr-FR" sz="1600" b="1" dirty="0">
              <a:solidFill>
                <a:srgbClr val="0033CC"/>
              </a:solidFill>
              <a:latin typeface="Calibri" pitchFamily="34" charset="0"/>
              <a:cs typeface="Calibri" pitchFamily="34" charset="0"/>
            </a:endParaRPr>
          </a:p>
        </p:txBody>
      </p:sp>
      <p:grpSp>
        <p:nvGrpSpPr>
          <p:cNvPr id="11" name="Groupe 10">
            <a:extLst>
              <a:ext uri="{FF2B5EF4-FFF2-40B4-BE49-F238E27FC236}">
                <a16:creationId xmlns:a16="http://schemas.microsoft.com/office/drawing/2014/main" id="{1D58EA60-AD77-4E62-B1EB-313675C49A77}"/>
              </a:ext>
            </a:extLst>
          </p:cNvPr>
          <p:cNvGrpSpPr/>
          <p:nvPr/>
        </p:nvGrpSpPr>
        <p:grpSpPr>
          <a:xfrm>
            <a:off x="5595809" y="1592737"/>
            <a:ext cx="969419" cy="495300"/>
            <a:chOff x="2228849" y="2116138"/>
            <a:chExt cx="969418" cy="495300"/>
          </a:xfrm>
        </p:grpSpPr>
        <p:sp>
          <p:nvSpPr>
            <p:cNvPr id="12" name="Oval 22">
              <a:extLst>
                <a:ext uri="{FF2B5EF4-FFF2-40B4-BE49-F238E27FC236}">
                  <a16:creationId xmlns:a16="http://schemas.microsoft.com/office/drawing/2014/main" id="{BC31CA71-0E57-C9F4-1ABA-3B84F1DBCC8E}"/>
                </a:ext>
              </a:extLst>
            </p:cNvPr>
            <p:cNvSpPr>
              <a:spLocks noChangeArrowheads="1"/>
            </p:cNvSpPr>
            <p:nvPr/>
          </p:nvSpPr>
          <p:spPr bwMode="auto">
            <a:xfrm>
              <a:off x="2699792" y="2116138"/>
              <a:ext cx="498475" cy="495300"/>
            </a:xfrm>
            <a:prstGeom prst="ellipse">
              <a:avLst/>
            </a:prstGeom>
            <a:noFill/>
            <a:ln w="57150">
              <a:solidFill>
                <a:schemeClr val="bg2">
                  <a:lumMod val="20000"/>
                  <a:lumOff val="80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latin typeface="Calibri" pitchFamily="34" charset="0"/>
                <a:cs typeface="Calibri" pitchFamily="34" charset="0"/>
              </a:endParaRPr>
            </a:p>
          </p:txBody>
        </p:sp>
        <p:sp>
          <p:nvSpPr>
            <p:cNvPr id="13" name="Line 23">
              <a:extLst>
                <a:ext uri="{FF2B5EF4-FFF2-40B4-BE49-F238E27FC236}">
                  <a16:creationId xmlns:a16="http://schemas.microsoft.com/office/drawing/2014/main" id="{4B4A6E0B-2DBC-D658-C7D6-C249016AD7E3}"/>
                </a:ext>
              </a:extLst>
            </p:cNvPr>
            <p:cNvSpPr>
              <a:spLocks noChangeShapeType="1"/>
            </p:cNvSpPr>
            <p:nvPr/>
          </p:nvSpPr>
          <p:spPr bwMode="auto">
            <a:xfrm>
              <a:off x="2228849" y="2116139"/>
              <a:ext cx="470943" cy="156368"/>
            </a:xfrm>
            <a:prstGeom prst="line">
              <a:avLst/>
            </a:prstGeom>
            <a:noFill/>
            <a:ln w="57150">
              <a:solidFill>
                <a:schemeClr val="tx1"/>
              </a:solidFill>
              <a:prstDash val="solid"/>
              <a:round/>
              <a:headEnd/>
              <a:tailEnd/>
            </a:ln>
            <a:extLst>
              <a:ext uri="{909E8E84-426E-40dd-AFC4-6F175D3DCCD1}">
                <a14:hiddenFill xmlns="" xmlns:a14="http://schemas.microsoft.com/office/drawing/2010/main">
                  <a:noFill/>
                </a14:hiddenFill>
              </a:ext>
            </a:extLst>
          </p:spPr>
          <p:txBody>
            <a:bodyPr/>
            <a:lstStyle/>
            <a:p>
              <a:endParaRPr lang="fr-CH"/>
            </a:p>
          </p:txBody>
        </p:sp>
      </p:grpSp>
      <p:sp>
        <p:nvSpPr>
          <p:cNvPr id="14" name="Text Box 24">
            <a:extLst>
              <a:ext uri="{FF2B5EF4-FFF2-40B4-BE49-F238E27FC236}">
                <a16:creationId xmlns:a16="http://schemas.microsoft.com/office/drawing/2014/main" id="{EE5D0967-EA18-2210-A6A3-596CCB72AA95}"/>
              </a:ext>
            </a:extLst>
          </p:cNvPr>
          <p:cNvSpPr txBox="1">
            <a:spLocks noChangeArrowheads="1"/>
          </p:cNvSpPr>
          <p:nvPr/>
        </p:nvSpPr>
        <p:spPr bwMode="auto">
          <a:xfrm>
            <a:off x="3154431" y="2752113"/>
            <a:ext cx="22272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1600" dirty="0">
                <a:latin typeface="Calibri" pitchFamily="34" charset="0"/>
                <a:cs typeface="Calibri" pitchFamily="34" charset="0"/>
              </a:rPr>
              <a:t>Faune du sol et microorganismes </a:t>
            </a:r>
            <a:r>
              <a:rPr lang="fr-CH" sz="1600" baseline="30000" dirty="0">
                <a:latin typeface="Calibri" pitchFamily="34" charset="0"/>
                <a:cs typeface="Calibri" pitchFamily="34" charset="0"/>
              </a:rPr>
              <a:t>1</a:t>
            </a:r>
          </a:p>
        </p:txBody>
      </p:sp>
      <p:pic>
        <p:nvPicPr>
          <p:cNvPr id="16" name="Image 15">
            <a:extLst>
              <a:ext uri="{FF2B5EF4-FFF2-40B4-BE49-F238E27FC236}">
                <a16:creationId xmlns:a16="http://schemas.microsoft.com/office/drawing/2014/main" id="{ED1B9C81-F314-49EA-F9BA-6A333C4B69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50195" y="144144"/>
            <a:ext cx="1880305" cy="2661295"/>
          </a:xfrm>
          <a:prstGeom prst="rect">
            <a:avLst/>
          </a:prstGeom>
        </p:spPr>
      </p:pic>
      <p:sp>
        <p:nvSpPr>
          <p:cNvPr id="17" name="Line 23">
            <a:extLst>
              <a:ext uri="{FF2B5EF4-FFF2-40B4-BE49-F238E27FC236}">
                <a16:creationId xmlns:a16="http://schemas.microsoft.com/office/drawing/2014/main" id="{09844832-947A-755B-6B87-9A5F9867F017}"/>
              </a:ext>
            </a:extLst>
          </p:cNvPr>
          <p:cNvSpPr>
            <a:spLocks noChangeShapeType="1"/>
          </p:cNvSpPr>
          <p:nvPr/>
        </p:nvSpPr>
        <p:spPr bwMode="auto">
          <a:xfrm rot="268408" flipH="1" flipV="1">
            <a:off x="6934324" y="1174816"/>
            <a:ext cx="225831" cy="676695"/>
          </a:xfrm>
          <a:prstGeom prst="line">
            <a:avLst/>
          </a:prstGeom>
          <a:noFill/>
          <a:ln w="25400">
            <a:solidFill>
              <a:schemeClr val="accent1">
                <a:lumMod val="90000"/>
              </a:schemeClr>
            </a:solidFill>
            <a:prstDash val="solid"/>
            <a:round/>
            <a:headEnd/>
            <a:tailEnd/>
          </a:ln>
          <a:extLst>
            <a:ext uri="{909E8E84-426E-40dd-AFC4-6F175D3DCCD1}">
              <a14:hiddenFill xmlns="" xmlns:a14="http://schemas.microsoft.com/office/drawing/2010/main">
                <a:noFill/>
              </a14:hiddenFill>
            </a:ext>
          </a:extLst>
        </p:spPr>
        <p:txBody>
          <a:bodyPr/>
          <a:lstStyle/>
          <a:p>
            <a:endParaRPr lang="fr-CH"/>
          </a:p>
        </p:txBody>
      </p:sp>
      <p:sp>
        <p:nvSpPr>
          <p:cNvPr id="18" name="Oval 22">
            <a:extLst>
              <a:ext uri="{FF2B5EF4-FFF2-40B4-BE49-F238E27FC236}">
                <a16:creationId xmlns:a16="http://schemas.microsoft.com/office/drawing/2014/main" id="{031469BE-F769-8E9C-8840-547290FA98D6}"/>
              </a:ext>
            </a:extLst>
          </p:cNvPr>
          <p:cNvSpPr>
            <a:spLocks noChangeArrowheads="1"/>
          </p:cNvSpPr>
          <p:nvPr/>
        </p:nvSpPr>
        <p:spPr bwMode="auto">
          <a:xfrm>
            <a:off x="6066754" y="2651190"/>
            <a:ext cx="498475" cy="495300"/>
          </a:xfrm>
          <a:prstGeom prst="ellipse">
            <a:avLst/>
          </a:prstGeom>
          <a:noFill/>
          <a:ln w="57150">
            <a:solidFill>
              <a:schemeClr val="bg2">
                <a:lumMod val="20000"/>
                <a:lumOff val="80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latin typeface="Calibri" pitchFamily="34" charset="0"/>
              <a:cs typeface="Calibri" pitchFamily="34" charset="0"/>
            </a:endParaRPr>
          </a:p>
        </p:txBody>
      </p:sp>
      <p:sp>
        <p:nvSpPr>
          <p:cNvPr id="19" name="Line 23">
            <a:extLst>
              <a:ext uri="{FF2B5EF4-FFF2-40B4-BE49-F238E27FC236}">
                <a16:creationId xmlns:a16="http://schemas.microsoft.com/office/drawing/2014/main" id="{2BD4253C-738F-054D-DF72-6A8F5EBCBEBD}"/>
              </a:ext>
            </a:extLst>
          </p:cNvPr>
          <p:cNvSpPr>
            <a:spLocks noChangeShapeType="1"/>
          </p:cNvSpPr>
          <p:nvPr/>
        </p:nvSpPr>
        <p:spPr bwMode="auto">
          <a:xfrm flipV="1">
            <a:off x="5524506" y="3090235"/>
            <a:ext cx="542249" cy="393620"/>
          </a:xfrm>
          <a:prstGeom prst="line">
            <a:avLst/>
          </a:prstGeom>
          <a:noFill/>
          <a:ln w="57150">
            <a:solidFill>
              <a:schemeClr val="tx1"/>
            </a:solidFill>
            <a:prstDash val="solid"/>
            <a:round/>
            <a:headEnd/>
            <a:tailEnd/>
          </a:ln>
          <a:extLst>
            <a:ext uri="{909E8E84-426E-40dd-AFC4-6F175D3DCCD1}">
              <a14:hiddenFill xmlns="" xmlns:a14="http://schemas.microsoft.com/office/drawing/2010/main">
                <a:noFill/>
              </a14:hiddenFill>
            </a:ext>
          </a:extLst>
        </p:spPr>
        <p:txBody>
          <a:bodyPr/>
          <a:lstStyle/>
          <a:p>
            <a:endParaRPr lang="fr-CH"/>
          </a:p>
        </p:txBody>
      </p:sp>
      <p:sp>
        <p:nvSpPr>
          <p:cNvPr id="20" name="Text Box 21">
            <a:extLst>
              <a:ext uri="{FF2B5EF4-FFF2-40B4-BE49-F238E27FC236}">
                <a16:creationId xmlns:a16="http://schemas.microsoft.com/office/drawing/2014/main" id="{A54C6B02-9D34-E940-2700-7014AD4D4B73}"/>
              </a:ext>
            </a:extLst>
          </p:cNvPr>
          <p:cNvSpPr txBox="1">
            <a:spLocks noChangeArrowheads="1"/>
          </p:cNvSpPr>
          <p:nvPr/>
        </p:nvSpPr>
        <p:spPr bwMode="auto">
          <a:xfrm>
            <a:off x="3848671" y="5600595"/>
            <a:ext cx="218425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1600" dirty="0">
                <a:latin typeface="Calibri" pitchFamily="34" charset="0"/>
                <a:cs typeface="Calibri" pitchFamily="34" charset="0"/>
              </a:rPr>
              <a:t>Porosité du sol </a:t>
            </a:r>
            <a:r>
              <a:rPr lang="fr-CH" sz="1600" baseline="30000" dirty="0">
                <a:latin typeface="Calibri" pitchFamily="34" charset="0"/>
                <a:cs typeface="Calibri" pitchFamily="34" charset="0"/>
              </a:rPr>
              <a:t>2</a:t>
            </a:r>
            <a:endParaRPr lang="fr-FR" sz="1600" baseline="30000" dirty="0">
              <a:latin typeface="Calibri" pitchFamily="34" charset="0"/>
              <a:cs typeface="Calibri" pitchFamily="34" charset="0"/>
            </a:endParaRPr>
          </a:p>
        </p:txBody>
      </p:sp>
      <p:grpSp>
        <p:nvGrpSpPr>
          <p:cNvPr id="21" name="Groupe 20">
            <a:extLst>
              <a:ext uri="{FF2B5EF4-FFF2-40B4-BE49-F238E27FC236}">
                <a16:creationId xmlns:a16="http://schemas.microsoft.com/office/drawing/2014/main" id="{0B37CC04-2249-328B-62FE-620A154EAB00}"/>
              </a:ext>
            </a:extLst>
          </p:cNvPr>
          <p:cNvGrpSpPr/>
          <p:nvPr/>
        </p:nvGrpSpPr>
        <p:grpSpPr>
          <a:xfrm rot="11208589">
            <a:off x="8044723" y="2494699"/>
            <a:ext cx="969419" cy="495300"/>
            <a:chOff x="2228849" y="2116138"/>
            <a:chExt cx="969418" cy="495300"/>
          </a:xfrm>
        </p:grpSpPr>
        <p:sp>
          <p:nvSpPr>
            <p:cNvPr id="22" name="Oval 22">
              <a:extLst>
                <a:ext uri="{FF2B5EF4-FFF2-40B4-BE49-F238E27FC236}">
                  <a16:creationId xmlns:a16="http://schemas.microsoft.com/office/drawing/2014/main" id="{904D879D-3571-A0D4-7808-78B0FCD51CF0}"/>
                </a:ext>
              </a:extLst>
            </p:cNvPr>
            <p:cNvSpPr>
              <a:spLocks noChangeArrowheads="1"/>
            </p:cNvSpPr>
            <p:nvPr/>
          </p:nvSpPr>
          <p:spPr bwMode="auto">
            <a:xfrm>
              <a:off x="2699792" y="2116138"/>
              <a:ext cx="498475" cy="495300"/>
            </a:xfrm>
            <a:prstGeom prst="ellipse">
              <a:avLst/>
            </a:prstGeom>
            <a:noFill/>
            <a:ln w="57150">
              <a:solidFill>
                <a:schemeClr val="bg2">
                  <a:lumMod val="20000"/>
                  <a:lumOff val="80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latin typeface="Calibri" pitchFamily="34" charset="0"/>
                <a:cs typeface="Calibri" pitchFamily="34" charset="0"/>
              </a:endParaRPr>
            </a:p>
          </p:txBody>
        </p:sp>
        <p:sp>
          <p:nvSpPr>
            <p:cNvPr id="23" name="Line 23">
              <a:extLst>
                <a:ext uri="{FF2B5EF4-FFF2-40B4-BE49-F238E27FC236}">
                  <a16:creationId xmlns:a16="http://schemas.microsoft.com/office/drawing/2014/main" id="{7739524F-6194-2469-D7A7-322E911849C3}"/>
                </a:ext>
              </a:extLst>
            </p:cNvPr>
            <p:cNvSpPr>
              <a:spLocks noChangeShapeType="1"/>
            </p:cNvSpPr>
            <p:nvPr/>
          </p:nvSpPr>
          <p:spPr bwMode="auto">
            <a:xfrm>
              <a:off x="2228849" y="2116139"/>
              <a:ext cx="470943" cy="156368"/>
            </a:xfrm>
            <a:prstGeom prst="line">
              <a:avLst/>
            </a:prstGeom>
            <a:noFill/>
            <a:ln w="57150">
              <a:solidFill>
                <a:schemeClr val="tx1"/>
              </a:solidFill>
              <a:prstDash val="solid"/>
              <a:round/>
              <a:headEnd/>
              <a:tailEnd/>
            </a:ln>
            <a:extLst>
              <a:ext uri="{909E8E84-426E-40dd-AFC4-6F175D3DCCD1}">
                <a14:hiddenFill xmlns="" xmlns:a14="http://schemas.microsoft.com/office/drawing/2010/main">
                  <a:noFill/>
                </a14:hiddenFill>
              </a:ext>
            </a:extLst>
          </p:spPr>
          <p:txBody>
            <a:bodyPr/>
            <a:lstStyle/>
            <a:p>
              <a:endParaRPr lang="fr-CH"/>
            </a:p>
          </p:txBody>
        </p:sp>
      </p:grpSp>
      <p:pic>
        <p:nvPicPr>
          <p:cNvPr id="24" name="Image 23">
            <a:extLst>
              <a:ext uri="{FF2B5EF4-FFF2-40B4-BE49-F238E27FC236}">
                <a16:creationId xmlns:a16="http://schemas.microsoft.com/office/drawing/2014/main" id="{77BB9526-5A01-D12A-BC62-146B27F77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1225" y="3496628"/>
            <a:ext cx="1160876" cy="2096799"/>
          </a:xfrm>
          <a:prstGeom prst="rect">
            <a:avLst/>
          </a:prstGeom>
        </p:spPr>
      </p:pic>
      <p:sp>
        <p:nvSpPr>
          <p:cNvPr id="25" name="ZoneTexte 24">
            <a:extLst>
              <a:ext uri="{FF2B5EF4-FFF2-40B4-BE49-F238E27FC236}">
                <a16:creationId xmlns:a16="http://schemas.microsoft.com/office/drawing/2014/main" id="{984DC439-F203-7862-6F8A-5453A713D5AF}"/>
              </a:ext>
            </a:extLst>
          </p:cNvPr>
          <p:cNvSpPr txBox="1"/>
          <p:nvPr/>
        </p:nvSpPr>
        <p:spPr>
          <a:xfrm>
            <a:off x="3997341" y="4114672"/>
            <a:ext cx="354584" cy="276999"/>
          </a:xfrm>
          <a:prstGeom prst="rect">
            <a:avLst/>
          </a:prstGeom>
          <a:noFill/>
        </p:spPr>
        <p:txBody>
          <a:bodyPr wrap="none" rtlCol="0">
            <a:spAutoFit/>
          </a:bodyPr>
          <a:lstStyle/>
          <a:p>
            <a:pPr algn="r"/>
            <a:r>
              <a:rPr lang="fr-CH" sz="1200" i="1" dirty="0"/>
              <a:t>air</a:t>
            </a:r>
          </a:p>
        </p:txBody>
      </p:sp>
      <p:sp>
        <p:nvSpPr>
          <p:cNvPr id="26" name="ZoneTexte 25">
            <a:extLst>
              <a:ext uri="{FF2B5EF4-FFF2-40B4-BE49-F238E27FC236}">
                <a16:creationId xmlns:a16="http://schemas.microsoft.com/office/drawing/2014/main" id="{0FE2FAA1-7657-3DD3-38AC-33C55AF4478B}"/>
              </a:ext>
            </a:extLst>
          </p:cNvPr>
          <p:cNvSpPr txBox="1"/>
          <p:nvPr/>
        </p:nvSpPr>
        <p:spPr>
          <a:xfrm>
            <a:off x="3912380" y="3748745"/>
            <a:ext cx="439544" cy="276999"/>
          </a:xfrm>
          <a:prstGeom prst="rect">
            <a:avLst/>
          </a:prstGeom>
          <a:noFill/>
        </p:spPr>
        <p:txBody>
          <a:bodyPr wrap="none" rtlCol="0">
            <a:spAutoFit/>
          </a:bodyPr>
          <a:lstStyle/>
          <a:p>
            <a:pPr algn="r"/>
            <a:r>
              <a:rPr lang="fr-CH" sz="1200" i="1" dirty="0"/>
              <a:t>eau</a:t>
            </a:r>
          </a:p>
        </p:txBody>
      </p:sp>
      <p:sp>
        <p:nvSpPr>
          <p:cNvPr id="27" name="ZoneTexte 26">
            <a:extLst>
              <a:ext uri="{FF2B5EF4-FFF2-40B4-BE49-F238E27FC236}">
                <a16:creationId xmlns:a16="http://schemas.microsoft.com/office/drawing/2014/main" id="{F6A46F9E-A658-3014-8388-C34D78BA066D}"/>
              </a:ext>
            </a:extLst>
          </p:cNvPr>
          <p:cNvSpPr txBox="1"/>
          <p:nvPr/>
        </p:nvSpPr>
        <p:spPr>
          <a:xfrm>
            <a:off x="3545296" y="4536125"/>
            <a:ext cx="806631" cy="276999"/>
          </a:xfrm>
          <a:prstGeom prst="rect">
            <a:avLst/>
          </a:prstGeom>
          <a:noFill/>
        </p:spPr>
        <p:txBody>
          <a:bodyPr wrap="none" rtlCol="0">
            <a:spAutoFit/>
          </a:bodyPr>
          <a:lstStyle/>
          <a:p>
            <a:pPr algn="r"/>
            <a:r>
              <a:rPr lang="fr-CH" sz="1200" i="1" dirty="0"/>
              <a:t>squelette</a:t>
            </a:r>
          </a:p>
        </p:txBody>
      </p:sp>
      <p:sp>
        <p:nvSpPr>
          <p:cNvPr id="28" name="ZoneTexte 27">
            <a:extLst>
              <a:ext uri="{FF2B5EF4-FFF2-40B4-BE49-F238E27FC236}">
                <a16:creationId xmlns:a16="http://schemas.microsoft.com/office/drawing/2014/main" id="{6DE83DD4-CBEA-D074-D440-3E73E66A0345}"/>
              </a:ext>
            </a:extLst>
          </p:cNvPr>
          <p:cNvSpPr txBox="1"/>
          <p:nvPr/>
        </p:nvSpPr>
        <p:spPr>
          <a:xfrm>
            <a:off x="3673537" y="5240237"/>
            <a:ext cx="678391" cy="276999"/>
          </a:xfrm>
          <a:prstGeom prst="rect">
            <a:avLst/>
          </a:prstGeom>
          <a:noFill/>
        </p:spPr>
        <p:txBody>
          <a:bodyPr wrap="none" rtlCol="0">
            <a:spAutoFit/>
          </a:bodyPr>
          <a:lstStyle/>
          <a:p>
            <a:pPr algn="r"/>
            <a:r>
              <a:rPr lang="fr-CH" sz="1200" i="1" dirty="0"/>
              <a:t>plasma</a:t>
            </a:r>
          </a:p>
        </p:txBody>
      </p:sp>
      <p:sp>
        <p:nvSpPr>
          <p:cNvPr id="29" name="ZoneTexte 28">
            <a:extLst>
              <a:ext uri="{FF2B5EF4-FFF2-40B4-BE49-F238E27FC236}">
                <a16:creationId xmlns:a16="http://schemas.microsoft.com/office/drawing/2014/main" id="{3FA7DF02-A629-F434-B86A-8193FA4B487F}"/>
              </a:ext>
            </a:extLst>
          </p:cNvPr>
          <p:cNvSpPr txBox="1"/>
          <p:nvPr/>
        </p:nvSpPr>
        <p:spPr>
          <a:xfrm>
            <a:off x="450273" y="6468172"/>
            <a:ext cx="11507837" cy="254044"/>
          </a:xfrm>
          <a:prstGeom prst="rect">
            <a:avLst/>
          </a:prstGeom>
          <a:noFill/>
        </p:spPr>
        <p:txBody>
          <a:bodyPr wrap="square" rtlCol="0">
            <a:spAutoFit/>
          </a:bodyPr>
          <a:lstStyle/>
          <a:p>
            <a:r>
              <a:rPr lang="fr-CH" sz="1051" i="1" dirty="0"/>
              <a:t>Sources:1. https://bouesseineaval.siaap.fr/?p=262. Institut technique tropical, fiche iT23. </a:t>
            </a:r>
            <a:r>
              <a:rPr lang="fr-CH" sz="1051" i="1" dirty="0">
							</a:rPr>
              <a:t>www.cigiema.fr</a:t>
            </a:r>
            <a:r>
              <a:rPr lang="fr-CH" sz="1051" i="1" dirty="0"/>
              <a:t>4. Pierre Anfray, 2017, Guide pratique de la vie des sols, 2017,Editions France Agricole</a:t>
            </a:r>
          </a:p>
        </p:txBody>
      </p:sp>
      <p:sp>
        <p:nvSpPr>
          <p:cNvPr id="30" name="ZoneTexte 29">
            <a:extLst>
              <a:ext uri="{FF2B5EF4-FFF2-40B4-BE49-F238E27FC236}">
                <a16:creationId xmlns:a16="http://schemas.microsoft.com/office/drawing/2014/main" id="{01B1C768-23D5-135E-7614-53B792F77770}"/>
              </a:ext>
            </a:extLst>
          </p:cNvPr>
          <p:cNvSpPr txBox="1"/>
          <p:nvPr/>
        </p:nvSpPr>
        <p:spPr>
          <a:xfrm>
            <a:off x="9460945" y="4903921"/>
            <a:ext cx="2560639" cy="584775"/>
          </a:xfrm>
          <a:prstGeom prst="rect">
            <a:avLst/>
          </a:prstGeom>
          <a:noFill/>
          <a:ln>
            <a:noFill/>
          </a:ln>
        </p:spPr>
        <p:txBody>
          <a:bodyPr wrap="square">
            <a:spAutoFit/>
          </a:bodyPr>
          <a:lstStyle>
            <a:defPPr>
              <a:defRPr lang="en-US"/>
            </a:defPPr>
            <a:lvl1pPr eaLnBrk="1" hangingPunct="1">
              <a:defRPr sz="1600">
                <a:latin typeface="Calibri" pitchFamily="34" charset="0"/>
                <a:cs typeface="Calibri"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CH" dirty="0"/>
              <a:t>Matières minérales et organiques liées</a:t>
            </a:r>
            <a:r>
              <a:rPr lang="fr-CH" baseline="30000" dirty="0"/>
              <a:t>4</a:t>
            </a:r>
          </a:p>
        </p:txBody>
      </p:sp>
      <p:pic>
        <p:nvPicPr>
          <p:cNvPr id="35" name="Image 34">
            <a:extLst>
              <a:ext uri="{FF2B5EF4-FFF2-40B4-BE49-F238E27FC236}">
                <a16:creationId xmlns:a16="http://schemas.microsoft.com/office/drawing/2014/main" id="{C481A0AC-E704-37F0-D67E-C0B8929088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4306" y="21700"/>
            <a:ext cx="2395681" cy="1025335"/>
          </a:xfrm>
          <a:prstGeom prst="rect">
            <a:avLst/>
          </a:prstGeom>
        </p:spPr>
      </p:pic>
      <p:sp>
        <p:nvSpPr>
          <p:cNvPr id="31" name="Text Box 15">
            <a:extLst>
              <a:ext uri="{FF2B5EF4-FFF2-40B4-BE49-F238E27FC236}">
                <a16:creationId xmlns:a16="http://schemas.microsoft.com/office/drawing/2014/main" id="{52A484AD-DC12-E3EE-DC50-19B0804D637F}"/>
              </a:ext>
            </a:extLst>
          </p:cNvPr>
          <p:cNvSpPr txBox="1">
            <a:spLocks noChangeArrowheads="1"/>
          </p:cNvSpPr>
          <p:nvPr/>
        </p:nvSpPr>
        <p:spPr bwMode="auto">
          <a:xfrm>
            <a:off x="6496637" y="858199"/>
            <a:ext cx="28067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1600" dirty="0">
                <a:latin typeface="Calibri" pitchFamily="34" charset="0"/>
                <a:cs typeface="Calibri" pitchFamily="34" charset="0"/>
              </a:rPr>
              <a:t>Humus </a:t>
            </a:r>
            <a:r>
              <a:rPr lang="fr-CH" sz="1600" baseline="30000" dirty="0">
                <a:latin typeface="Calibri" pitchFamily="34" charset="0"/>
                <a:cs typeface="Calibri" pitchFamily="34" charset="0"/>
              </a:rPr>
              <a:t>3</a:t>
            </a:r>
            <a:endParaRPr lang="fr-FR" sz="1600" baseline="30000" dirty="0">
              <a:latin typeface="Calibri" pitchFamily="34" charset="0"/>
              <a:cs typeface="Calibri" pitchFamily="34" charset="0"/>
            </a:endParaRPr>
          </a:p>
        </p:txBody>
      </p:sp>
      <p:pic>
        <p:nvPicPr>
          <p:cNvPr id="32" name="Image 31">
            <a:extLst>
              <a:ext uri="{FF2B5EF4-FFF2-40B4-BE49-F238E27FC236}">
                <a16:creationId xmlns:a16="http://schemas.microsoft.com/office/drawing/2014/main" id="{7B754A8E-C34C-EF30-997E-42FA22E203E8}"/>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rot="21540000">
            <a:off x="8979113" y="3197876"/>
            <a:ext cx="3091278" cy="1534819"/>
          </a:xfrm>
          <a:prstGeom prst="rect">
            <a:avLst/>
          </a:prstGeom>
        </p:spPr>
      </p:pic>
      <p:sp>
        <p:nvSpPr>
          <p:cNvPr id="33" name="ZoneTexte 32">
            <a:extLst>
              <a:ext uri="{FF2B5EF4-FFF2-40B4-BE49-F238E27FC236}">
                <a16:creationId xmlns:a16="http://schemas.microsoft.com/office/drawing/2014/main" id="{9552F3A6-FA36-4926-BB3E-FD015FF8DC6A}"/>
              </a:ext>
            </a:extLst>
          </p:cNvPr>
          <p:cNvSpPr txBox="1"/>
          <p:nvPr/>
        </p:nvSpPr>
        <p:spPr>
          <a:xfrm>
            <a:off x="10004431" y="2857372"/>
            <a:ext cx="1295419" cy="338554"/>
          </a:xfrm>
          <a:prstGeom prst="rect">
            <a:avLst/>
          </a:prstGeom>
          <a:noFill/>
        </p:spPr>
        <p:txBody>
          <a:bodyPr wrap="none" rtlCol="0">
            <a:spAutoFit/>
          </a:bodyPr>
          <a:lstStyle/>
          <a:p>
            <a:r>
              <a:rPr lang="fr-CH" sz="1600" b="1" dirty="0">
                <a:latin typeface="+mn-lt"/>
              </a:rPr>
              <a:t>_</a:t>
            </a:r>
            <a:r>
              <a:rPr lang="fr-CH" sz="1600" dirty="0">
                <a:latin typeface="+mn-lt"/>
              </a:rPr>
              <a:t> = 2 microns</a:t>
            </a:r>
          </a:p>
        </p:txBody>
      </p:sp>
    </p:spTree>
    <p:extLst>
      <p:ext uri="{BB962C8B-B14F-4D97-AF65-F5344CB8AC3E}">
        <p14:creationId xmlns:p14="http://schemas.microsoft.com/office/powerpoint/2010/main" val="424384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re 72">
            <a:extLst>
              <a:ext uri="{FF2B5EF4-FFF2-40B4-BE49-F238E27FC236}">
                <a16:creationId xmlns:a16="http://schemas.microsoft.com/office/drawing/2014/main" id="{F5B3924D-9606-4875-E155-0B08920616AD}"/>
              </a:ext>
            </a:extLst>
          </p:cNvPr>
          <p:cNvSpPr>
            <a:spLocks noGrp="1"/>
          </p:cNvSpPr>
          <p:nvPr>
            <p:ph type="title"/>
          </p:nvPr>
        </p:nvSpPr>
        <p:spPr>
          <a:xfrm>
            <a:off x="951666" y="852616"/>
            <a:ext cx="10956925" cy="387798"/>
          </a:xfrm>
        </p:spPr>
        <p:txBody>
          <a:bodyPr/>
          <a:lstStyle/>
          <a:p>
            <a:r>
              <a:rPr lang="fr-CH" sz="2800" dirty="0"/>
              <a:t>Ses propriétés</a:t>
            </a:r>
          </a:p>
        </p:txBody>
      </p:sp>
      <p:sp>
        <p:nvSpPr>
          <p:cNvPr id="3" name="Espace réservé du contenu 2">
            <a:extLst>
              <a:ext uri="{FF2B5EF4-FFF2-40B4-BE49-F238E27FC236}">
                <a16:creationId xmlns:a16="http://schemas.microsoft.com/office/drawing/2014/main" id="{71D9A618-9D61-3CCD-A22A-9EB05BBCF667}"/>
              </a:ext>
            </a:extLst>
          </p:cNvPr>
          <p:cNvSpPr>
            <a:spLocks noGrp="1"/>
          </p:cNvSpPr>
          <p:nvPr>
            <p:ph sz="quarter" idx="10"/>
          </p:nvPr>
        </p:nvSpPr>
        <p:spPr>
          <a:xfrm>
            <a:off x="1365686" y="2143838"/>
            <a:ext cx="3788516" cy="4162231"/>
          </a:xfrm>
        </p:spPr>
        <p:txBody>
          <a:bodyPr>
            <a:normAutofit/>
          </a:bodyPr>
          <a:lstStyle/>
          <a:p>
            <a:r>
              <a:rPr lang="fr-CH" sz="2400" dirty="0"/>
              <a:t>La structure/ la porosité</a:t>
            </a:r>
          </a:p>
          <a:p>
            <a:endParaRPr lang="fr-CH" sz="2400" dirty="0"/>
          </a:p>
          <a:p>
            <a:endParaRPr lang="fr-CH" sz="2400" dirty="0"/>
          </a:p>
          <a:p>
            <a:endParaRPr lang="fr-CH" sz="2400" dirty="0"/>
          </a:p>
          <a:p>
            <a:endParaRPr lang="fr-CH" sz="2400" dirty="0"/>
          </a:p>
          <a:p>
            <a:r>
              <a:rPr lang="fr-CH" sz="2400" dirty="0"/>
              <a:t>La réactivité chimique</a:t>
            </a:r>
          </a:p>
          <a:p>
            <a:endParaRPr lang="fr-CH" dirty="0"/>
          </a:p>
          <a:p>
            <a:endParaRPr lang="fr-CH" dirty="0"/>
          </a:p>
          <a:p>
            <a:endParaRPr lang="fr-CH" dirty="0"/>
          </a:p>
        </p:txBody>
      </p:sp>
      <p:pic>
        <p:nvPicPr>
          <p:cNvPr id="4" name="Picture 4">
            <a:extLst>
              <a:ext uri="{FF2B5EF4-FFF2-40B4-BE49-F238E27FC236}">
                <a16:creationId xmlns:a16="http://schemas.microsoft.com/office/drawing/2014/main" id="{6F38A616-CCF9-8AB7-BFDD-4C2A118386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43427" y="1312605"/>
            <a:ext cx="3202232" cy="24016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17B1A6AD-6B3E-1B30-C726-BCBCC7021FCC}"/>
              </a:ext>
            </a:extLst>
          </p:cNvPr>
          <p:cNvGrpSpPr/>
          <p:nvPr/>
        </p:nvGrpSpPr>
        <p:grpSpPr>
          <a:xfrm>
            <a:off x="5416094" y="1252558"/>
            <a:ext cx="2477961" cy="2521767"/>
            <a:chOff x="1161756" y="2185457"/>
            <a:chExt cx="2191338" cy="2230078"/>
          </a:xfrm>
        </p:grpSpPr>
        <p:pic>
          <p:nvPicPr>
            <p:cNvPr id="6" name="Picture 2" descr="C:\Users\geraldin.bullinge\Documents\Cours HES Fribourg\Sols et chantiers\Trancheuse\Photos\21.08.15\Faoug\F1\IMG_4187.JPG">
              <a:extLst>
                <a:ext uri="{FF2B5EF4-FFF2-40B4-BE49-F238E27FC236}">
                  <a16:creationId xmlns:a16="http://schemas.microsoft.com/office/drawing/2014/main" id="{DFDD42EF-69EF-2AFB-AF4C-5BEF3578A5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61756" y="2185457"/>
              <a:ext cx="2191338" cy="216695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ZoneTexte 1">
              <a:extLst>
                <a:ext uri="{FF2B5EF4-FFF2-40B4-BE49-F238E27FC236}">
                  <a16:creationId xmlns:a16="http://schemas.microsoft.com/office/drawing/2014/main" id="{0F33B08E-A652-54F3-A07B-B5FED31825B6}"/>
                </a:ext>
              </a:extLst>
            </p:cNvPr>
            <p:cNvSpPr txBox="1">
              <a:spLocks noChangeArrowheads="1"/>
            </p:cNvSpPr>
            <p:nvPr/>
          </p:nvSpPr>
          <p:spPr bwMode="auto">
            <a:xfrm>
              <a:off x="1161756" y="4221609"/>
              <a:ext cx="605593" cy="193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825" dirty="0">
                  <a:latin typeface="Calibri" pitchFamily="34" charset="0"/>
                  <a:cs typeface="Calibri" pitchFamily="34" charset="0"/>
                </a:rPr>
                <a:t>G. Bullinger</a:t>
              </a:r>
            </a:p>
          </p:txBody>
        </p:sp>
      </p:grpSp>
      <p:grpSp>
        <p:nvGrpSpPr>
          <p:cNvPr id="8" name="Groupe 3">
            <a:extLst>
              <a:ext uri="{FF2B5EF4-FFF2-40B4-BE49-F238E27FC236}">
                <a16:creationId xmlns:a16="http://schemas.microsoft.com/office/drawing/2014/main" id="{E47E636E-418A-6AFE-73D9-F61EDB982766}"/>
              </a:ext>
            </a:extLst>
          </p:cNvPr>
          <p:cNvGrpSpPr>
            <a:grpSpLocks/>
          </p:cNvGrpSpPr>
          <p:nvPr/>
        </p:nvGrpSpPr>
        <p:grpSpPr bwMode="auto">
          <a:xfrm>
            <a:off x="5445879" y="4029694"/>
            <a:ext cx="5745433" cy="2728912"/>
            <a:chOff x="971600" y="3868738"/>
            <a:chExt cx="5745263" cy="2728912"/>
          </a:xfrm>
        </p:grpSpPr>
        <p:grpSp>
          <p:nvGrpSpPr>
            <p:cNvPr id="9" name="Groupe 1">
              <a:extLst>
                <a:ext uri="{FF2B5EF4-FFF2-40B4-BE49-F238E27FC236}">
                  <a16:creationId xmlns:a16="http://schemas.microsoft.com/office/drawing/2014/main" id="{ADF25128-CDCD-95ED-9504-09DAECE654BA}"/>
                </a:ext>
              </a:extLst>
            </p:cNvPr>
            <p:cNvGrpSpPr>
              <a:grpSpLocks/>
            </p:cNvGrpSpPr>
            <p:nvPr/>
          </p:nvGrpSpPr>
          <p:grpSpPr bwMode="auto">
            <a:xfrm>
              <a:off x="971600" y="3868738"/>
              <a:ext cx="5745263" cy="2728912"/>
              <a:chOff x="971600" y="3868738"/>
              <a:chExt cx="5745263" cy="2728912"/>
            </a:xfrm>
          </p:grpSpPr>
          <p:pic>
            <p:nvPicPr>
              <p:cNvPr id="22" name="Picture 68" descr="CEC_soltner">
                <a:extLst>
                  <a:ext uri="{FF2B5EF4-FFF2-40B4-BE49-F238E27FC236}">
                    <a16:creationId xmlns:a16="http://schemas.microsoft.com/office/drawing/2014/main" id="{4D9E654F-66F9-E72B-6CF5-C1371E3C81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1432" y="3868738"/>
                <a:ext cx="5554705" cy="272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Oval 69">
                <a:extLst>
                  <a:ext uri="{FF2B5EF4-FFF2-40B4-BE49-F238E27FC236}">
                    <a16:creationId xmlns:a16="http://schemas.microsoft.com/office/drawing/2014/main" id="{BE5FCFF3-80FE-C7FB-5DAE-2591CB5696C8}"/>
                  </a:ext>
                </a:extLst>
              </p:cNvPr>
              <p:cNvSpPr>
                <a:spLocks noChangeArrowheads="1"/>
              </p:cNvSpPr>
              <p:nvPr/>
            </p:nvSpPr>
            <p:spPr bwMode="auto">
              <a:xfrm>
                <a:off x="6205431" y="4857750"/>
                <a:ext cx="290504"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24" name="Oval 70">
                <a:extLst>
                  <a:ext uri="{FF2B5EF4-FFF2-40B4-BE49-F238E27FC236}">
                    <a16:creationId xmlns:a16="http://schemas.microsoft.com/office/drawing/2014/main" id="{3D6D6CA7-459E-E385-9E92-212436739B85}"/>
                  </a:ext>
                </a:extLst>
              </p:cNvPr>
              <p:cNvSpPr>
                <a:spLocks noChangeArrowheads="1"/>
              </p:cNvSpPr>
              <p:nvPr/>
            </p:nvSpPr>
            <p:spPr bwMode="auto">
              <a:xfrm>
                <a:off x="6361002" y="5310188"/>
                <a:ext cx="290504" cy="287337"/>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25" name="Oval 71">
                <a:extLst>
                  <a:ext uri="{FF2B5EF4-FFF2-40B4-BE49-F238E27FC236}">
                    <a16:creationId xmlns:a16="http://schemas.microsoft.com/office/drawing/2014/main" id="{9249C259-139A-F14D-0959-77FC469ABDDD}"/>
                  </a:ext>
                </a:extLst>
              </p:cNvPr>
              <p:cNvSpPr>
                <a:spLocks noChangeArrowheads="1"/>
              </p:cNvSpPr>
              <p:nvPr/>
            </p:nvSpPr>
            <p:spPr bwMode="auto">
              <a:xfrm>
                <a:off x="6184795" y="5722938"/>
                <a:ext cx="292091" cy="287337"/>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26" name="Oval 72">
                <a:extLst>
                  <a:ext uri="{FF2B5EF4-FFF2-40B4-BE49-F238E27FC236}">
                    <a16:creationId xmlns:a16="http://schemas.microsoft.com/office/drawing/2014/main" id="{2340A3BF-DA74-F7CB-83B7-24D8C5BF081A}"/>
                  </a:ext>
                </a:extLst>
              </p:cNvPr>
              <p:cNvSpPr>
                <a:spLocks noChangeAspect="1" noChangeArrowheads="1"/>
              </p:cNvSpPr>
              <p:nvPr/>
            </p:nvSpPr>
            <p:spPr bwMode="auto">
              <a:xfrm>
                <a:off x="5870479" y="6019800"/>
                <a:ext cx="290503" cy="287338"/>
              </a:xfrm>
              <a:prstGeom prst="ellipse">
                <a:avLst/>
              </a:prstGeom>
              <a:solidFill>
                <a:srgbClr val="CCFFCC"/>
              </a:solidFill>
              <a:ln w="9525">
                <a:solidFill>
                  <a:schemeClr val="tx1"/>
                </a:solidFill>
                <a:round/>
                <a:headEnd/>
                <a:tailEnd/>
              </a:ln>
            </p:spPr>
            <p:txBody>
              <a:bodyPr wrap="none" anchor="ctr"/>
              <a:lstStyle/>
              <a:p>
                <a:pPr>
                  <a:defRPr/>
                </a:pPr>
                <a:endParaRPr lang="en-GB">
                  <a:latin typeface="+mn-lt"/>
                </a:endParaRPr>
              </a:p>
            </p:txBody>
          </p:sp>
          <p:sp>
            <p:nvSpPr>
              <p:cNvPr id="27" name="Oval 73">
                <a:extLst>
                  <a:ext uri="{FF2B5EF4-FFF2-40B4-BE49-F238E27FC236}">
                    <a16:creationId xmlns:a16="http://schemas.microsoft.com/office/drawing/2014/main" id="{AF6AF097-C090-1267-5E66-EED52AD1D7AB}"/>
                  </a:ext>
                </a:extLst>
              </p:cNvPr>
              <p:cNvSpPr>
                <a:spLocks noChangeArrowheads="1"/>
              </p:cNvSpPr>
              <p:nvPr/>
            </p:nvSpPr>
            <p:spPr bwMode="auto">
              <a:xfrm>
                <a:off x="5514890" y="6121400"/>
                <a:ext cx="292091" cy="287338"/>
              </a:xfrm>
              <a:prstGeom prst="ellipse">
                <a:avLst/>
              </a:prstGeom>
              <a:solidFill>
                <a:srgbClr val="CCFFCC"/>
              </a:solidFill>
              <a:ln w="9525">
                <a:solidFill>
                  <a:schemeClr val="tx1"/>
                </a:solidFill>
                <a:round/>
                <a:headEnd/>
                <a:tailEnd/>
              </a:ln>
            </p:spPr>
            <p:txBody>
              <a:bodyPr wrap="none" anchor="ctr"/>
              <a:lstStyle/>
              <a:p>
                <a:pPr>
                  <a:defRPr/>
                </a:pPr>
                <a:endParaRPr lang="en-GB">
                  <a:latin typeface="+mn-lt"/>
                </a:endParaRPr>
              </a:p>
            </p:txBody>
          </p:sp>
          <p:sp>
            <p:nvSpPr>
              <p:cNvPr id="28" name="Oval 74">
                <a:extLst>
                  <a:ext uri="{FF2B5EF4-FFF2-40B4-BE49-F238E27FC236}">
                    <a16:creationId xmlns:a16="http://schemas.microsoft.com/office/drawing/2014/main" id="{387FB5B7-530C-26F8-BEEB-DA9DDE3604DD}"/>
                  </a:ext>
                </a:extLst>
              </p:cNvPr>
              <p:cNvSpPr>
                <a:spLocks noChangeArrowheads="1"/>
              </p:cNvSpPr>
              <p:nvPr/>
            </p:nvSpPr>
            <p:spPr bwMode="auto">
              <a:xfrm>
                <a:off x="1552608" y="5156200"/>
                <a:ext cx="290503" cy="287338"/>
              </a:xfrm>
              <a:prstGeom prst="ellipse">
                <a:avLst/>
              </a:prstGeom>
              <a:solidFill>
                <a:srgbClr val="FFCC00"/>
              </a:solidFill>
              <a:ln w="9525">
                <a:solidFill>
                  <a:schemeClr val="tx1"/>
                </a:solidFill>
                <a:round/>
                <a:headEnd/>
                <a:tailEnd/>
              </a:ln>
            </p:spPr>
            <p:txBody>
              <a:bodyPr wrap="none" anchor="ctr"/>
              <a:lstStyle/>
              <a:p>
                <a:pPr>
                  <a:defRPr/>
                </a:pPr>
                <a:endParaRPr lang="en-GB">
                  <a:latin typeface="+mn-lt"/>
                </a:endParaRPr>
              </a:p>
            </p:txBody>
          </p:sp>
          <p:sp>
            <p:nvSpPr>
              <p:cNvPr id="29" name="Oval 75">
                <a:extLst>
                  <a:ext uri="{FF2B5EF4-FFF2-40B4-BE49-F238E27FC236}">
                    <a16:creationId xmlns:a16="http://schemas.microsoft.com/office/drawing/2014/main" id="{84F09CC7-B73C-A1A2-2CB2-B55D786AD71F}"/>
                  </a:ext>
                </a:extLst>
              </p:cNvPr>
              <p:cNvSpPr>
                <a:spLocks noChangeArrowheads="1"/>
              </p:cNvSpPr>
              <p:nvPr/>
            </p:nvSpPr>
            <p:spPr bwMode="auto">
              <a:xfrm>
                <a:off x="5889529" y="4551363"/>
                <a:ext cx="290503" cy="287337"/>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0" name="Oval 76">
                <a:extLst>
                  <a:ext uri="{FF2B5EF4-FFF2-40B4-BE49-F238E27FC236}">
                    <a16:creationId xmlns:a16="http://schemas.microsoft.com/office/drawing/2014/main" id="{33259C1C-4EAB-7038-1BE0-04859B685196}"/>
                  </a:ext>
                </a:extLst>
              </p:cNvPr>
              <p:cNvSpPr>
                <a:spLocks noChangeAspect="1" noChangeArrowheads="1"/>
              </p:cNvSpPr>
              <p:nvPr/>
            </p:nvSpPr>
            <p:spPr bwMode="auto">
              <a:xfrm>
                <a:off x="5486316" y="4445000"/>
                <a:ext cx="290503"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1" name="Oval 77">
                <a:extLst>
                  <a:ext uri="{FF2B5EF4-FFF2-40B4-BE49-F238E27FC236}">
                    <a16:creationId xmlns:a16="http://schemas.microsoft.com/office/drawing/2014/main" id="{CACCC9D1-9F90-ED0E-A104-3FEA7BB0C8EA}"/>
                  </a:ext>
                </a:extLst>
              </p:cNvPr>
              <p:cNvSpPr>
                <a:spLocks noChangeAspect="1" noChangeArrowheads="1"/>
              </p:cNvSpPr>
              <p:nvPr/>
            </p:nvSpPr>
            <p:spPr bwMode="auto">
              <a:xfrm>
                <a:off x="5049766" y="4581525"/>
                <a:ext cx="290504"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2" name="Oval 78">
                <a:extLst>
                  <a:ext uri="{FF2B5EF4-FFF2-40B4-BE49-F238E27FC236}">
                    <a16:creationId xmlns:a16="http://schemas.microsoft.com/office/drawing/2014/main" id="{FEEC2EF7-B133-3D37-3F8D-BEA0652F3C3E}"/>
                  </a:ext>
                </a:extLst>
              </p:cNvPr>
              <p:cNvSpPr>
                <a:spLocks noChangeAspect="1" noChangeArrowheads="1"/>
              </p:cNvSpPr>
              <p:nvPr/>
            </p:nvSpPr>
            <p:spPr bwMode="auto">
              <a:xfrm>
                <a:off x="2871780" y="4608513"/>
                <a:ext cx="290504" cy="287337"/>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3" name="Oval 79">
                <a:extLst>
                  <a:ext uri="{FF2B5EF4-FFF2-40B4-BE49-F238E27FC236}">
                    <a16:creationId xmlns:a16="http://schemas.microsoft.com/office/drawing/2014/main" id="{F84757A0-0764-40FA-3F7D-600CF6495A18}"/>
                  </a:ext>
                </a:extLst>
              </p:cNvPr>
              <p:cNvSpPr>
                <a:spLocks noChangeAspect="1" noChangeArrowheads="1"/>
              </p:cNvSpPr>
              <p:nvPr/>
            </p:nvSpPr>
            <p:spPr bwMode="auto">
              <a:xfrm>
                <a:off x="2852731" y="5540375"/>
                <a:ext cx="290504"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4" name="Oval 80">
                <a:extLst>
                  <a:ext uri="{FF2B5EF4-FFF2-40B4-BE49-F238E27FC236}">
                    <a16:creationId xmlns:a16="http://schemas.microsoft.com/office/drawing/2014/main" id="{95A97323-D684-23E4-48C6-6B27AB6BA0CB}"/>
                  </a:ext>
                </a:extLst>
              </p:cNvPr>
              <p:cNvSpPr>
                <a:spLocks noChangeAspect="1" noChangeArrowheads="1"/>
              </p:cNvSpPr>
              <p:nvPr/>
            </p:nvSpPr>
            <p:spPr bwMode="auto">
              <a:xfrm>
                <a:off x="1257341" y="4660900"/>
                <a:ext cx="290503"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5" name="Oval 81">
                <a:extLst>
                  <a:ext uri="{FF2B5EF4-FFF2-40B4-BE49-F238E27FC236}">
                    <a16:creationId xmlns:a16="http://schemas.microsoft.com/office/drawing/2014/main" id="{DE0D9334-BA54-321D-8DA3-3551D63C11A6}"/>
                  </a:ext>
                </a:extLst>
              </p:cNvPr>
              <p:cNvSpPr>
                <a:spLocks noChangeAspect="1" noChangeArrowheads="1"/>
              </p:cNvSpPr>
              <p:nvPr/>
            </p:nvSpPr>
            <p:spPr bwMode="auto">
              <a:xfrm>
                <a:off x="2643187" y="6029325"/>
                <a:ext cx="290504"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6" name="Oval 82">
                <a:extLst>
                  <a:ext uri="{FF2B5EF4-FFF2-40B4-BE49-F238E27FC236}">
                    <a16:creationId xmlns:a16="http://schemas.microsoft.com/office/drawing/2014/main" id="{1E362A2A-E2B0-9FD2-D074-5ABEE131566B}"/>
                  </a:ext>
                </a:extLst>
              </p:cNvPr>
              <p:cNvSpPr>
                <a:spLocks noChangeAspect="1" noChangeArrowheads="1"/>
              </p:cNvSpPr>
              <p:nvPr/>
            </p:nvSpPr>
            <p:spPr bwMode="auto">
              <a:xfrm>
                <a:off x="1257341" y="6029325"/>
                <a:ext cx="290503"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7" name="Oval 83">
                <a:extLst>
                  <a:ext uri="{FF2B5EF4-FFF2-40B4-BE49-F238E27FC236}">
                    <a16:creationId xmlns:a16="http://schemas.microsoft.com/office/drawing/2014/main" id="{EEEC7B22-3189-0517-6E23-196A9695026E}"/>
                  </a:ext>
                </a:extLst>
              </p:cNvPr>
              <p:cNvSpPr>
                <a:spLocks noChangeAspect="1" noChangeArrowheads="1"/>
              </p:cNvSpPr>
              <p:nvPr/>
            </p:nvSpPr>
            <p:spPr bwMode="auto">
              <a:xfrm>
                <a:off x="1092246" y="5400675"/>
                <a:ext cx="290503" cy="287338"/>
              </a:xfrm>
              <a:prstGeom prst="ellipse">
                <a:avLst/>
              </a:prstGeom>
              <a:solidFill>
                <a:schemeClr val="accent1"/>
              </a:solidFill>
              <a:ln w="9525">
                <a:solidFill>
                  <a:schemeClr val="tx1"/>
                </a:solidFill>
                <a:round/>
                <a:headEnd/>
                <a:tailEnd/>
              </a:ln>
            </p:spPr>
            <p:txBody>
              <a:bodyPr wrap="none" anchor="ctr"/>
              <a:lstStyle/>
              <a:p>
                <a:pPr>
                  <a:defRPr/>
                </a:pPr>
                <a:endParaRPr lang="en-GB">
                  <a:latin typeface="+mn-lt"/>
                </a:endParaRPr>
              </a:p>
            </p:txBody>
          </p:sp>
          <p:sp>
            <p:nvSpPr>
              <p:cNvPr id="38" name="Oval 84">
                <a:extLst>
                  <a:ext uri="{FF2B5EF4-FFF2-40B4-BE49-F238E27FC236}">
                    <a16:creationId xmlns:a16="http://schemas.microsoft.com/office/drawing/2014/main" id="{9A901EF5-7968-1F80-3795-C407FAC06DB3}"/>
                  </a:ext>
                </a:extLst>
              </p:cNvPr>
              <p:cNvSpPr>
                <a:spLocks noChangeAspect="1" noChangeArrowheads="1"/>
              </p:cNvSpPr>
              <p:nvPr/>
            </p:nvSpPr>
            <p:spPr bwMode="auto">
              <a:xfrm>
                <a:off x="4703701" y="4914900"/>
                <a:ext cx="290504" cy="287338"/>
              </a:xfrm>
              <a:prstGeom prst="ellipse">
                <a:avLst/>
              </a:prstGeom>
              <a:solidFill>
                <a:srgbClr val="FFCC00"/>
              </a:solidFill>
              <a:ln w="9525">
                <a:solidFill>
                  <a:schemeClr val="tx1"/>
                </a:solidFill>
                <a:round/>
                <a:headEnd/>
                <a:tailEnd/>
              </a:ln>
            </p:spPr>
            <p:txBody>
              <a:bodyPr wrap="none" anchor="ctr"/>
              <a:lstStyle/>
              <a:p>
                <a:pPr algn="ctr">
                  <a:defRPr/>
                </a:pPr>
                <a:endParaRPr lang="fr-FR">
                  <a:latin typeface="+mn-lt"/>
                </a:endParaRPr>
              </a:p>
            </p:txBody>
          </p:sp>
          <p:sp>
            <p:nvSpPr>
              <p:cNvPr id="39" name="Oval 85">
                <a:extLst>
                  <a:ext uri="{FF2B5EF4-FFF2-40B4-BE49-F238E27FC236}">
                    <a16:creationId xmlns:a16="http://schemas.microsoft.com/office/drawing/2014/main" id="{F6303ED3-D036-09E6-8E54-2B61711BDD10}"/>
                  </a:ext>
                </a:extLst>
              </p:cNvPr>
              <p:cNvSpPr>
                <a:spLocks noChangeAspect="1" noChangeArrowheads="1"/>
              </p:cNvSpPr>
              <p:nvPr/>
            </p:nvSpPr>
            <p:spPr bwMode="auto">
              <a:xfrm>
                <a:off x="4638616" y="5281613"/>
                <a:ext cx="292091" cy="287337"/>
              </a:xfrm>
              <a:prstGeom prst="ellipse">
                <a:avLst/>
              </a:prstGeom>
              <a:solidFill>
                <a:srgbClr val="FFCC00"/>
              </a:solidFill>
              <a:ln w="9525">
                <a:solidFill>
                  <a:schemeClr val="tx1"/>
                </a:solidFill>
                <a:round/>
                <a:headEnd/>
                <a:tailEnd/>
              </a:ln>
            </p:spPr>
            <p:txBody>
              <a:bodyPr wrap="none" anchor="ctr"/>
              <a:lstStyle/>
              <a:p>
                <a:pPr algn="ctr">
                  <a:defRPr/>
                </a:pPr>
                <a:endParaRPr lang="fr-FR">
                  <a:latin typeface="+mn-lt"/>
                </a:endParaRPr>
              </a:p>
            </p:txBody>
          </p:sp>
          <p:sp>
            <p:nvSpPr>
              <p:cNvPr id="40" name="Oval 86">
                <a:extLst>
                  <a:ext uri="{FF2B5EF4-FFF2-40B4-BE49-F238E27FC236}">
                    <a16:creationId xmlns:a16="http://schemas.microsoft.com/office/drawing/2014/main" id="{17D75DFA-C19E-78CD-0B87-6C5FDC77C070}"/>
                  </a:ext>
                </a:extLst>
              </p:cNvPr>
              <p:cNvSpPr>
                <a:spLocks noChangeAspect="1" noChangeArrowheads="1"/>
              </p:cNvSpPr>
              <p:nvPr/>
            </p:nvSpPr>
            <p:spPr bwMode="auto">
              <a:xfrm>
                <a:off x="4756087" y="5741988"/>
                <a:ext cx="292091" cy="287337"/>
              </a:xfrm>
              <a:prstGeom prst="ellipse">
                <a:avLst/>
              </a:prstGeom>
              <a:solidFill>
                <a:srgbClr val="FFCC00"/>
              </a:solidFill>
              <a:ln w="9525">
                <a:solidFill>
                  <a:schemeClr val="tx1"/>
                </a:solidFill>
                <a:round/>
                <a:headEnd/>
                <a:tailEnd/>
              </a:ln>
            </p:spPr>
            <p:txBody>
              <a:bodyPr wrap="none" anchor="ctr"/>
              <a:lstStyle/>
              <a:p>
                <a:pPr algn="ctr">
                  <a:defRPr/>
                </a:pPr>
                <a:endParaRPr lang="fr-FR">
                  <a:latin typeface="+mn-lt"/>
                </a:endParaRPr>
              </a:p>
            </p:txBody>
          </p:sp>
          <p:sp>
            <p:nvSpPr>
              <p:cNvPr id="41" name="Oval 87">
                <a:extLst>
                  <a:ext uri="{FF2B5EF4-FFF2-40B4-BE49-F238E27FC236}">
                    <a16:creationId xmlns:a16="http://schemas.microsoft.com/office/drawing/2014/main" id="{4C746059-6811-921E-0AB2-AB8B51026795}"/>
                  </a:ext>
                </a:extLst>
              </p:cNvPr>
              <p:cNvSpPr>
                <a:spLocks noChangeAspect="1" noChangeArrowheads="1"/>
              </p:cNvSpPr>
              <p:nvPr/>
            </p:nvSpPr>
            <p:spPr bwMode="auto">
              <a:xfrm>
                <a:off x="2424119" y="5021263"/>
                <a:ext cx="292091" cy="287337"/>
              </a:xfrm>
              <a:prstGeom prst="ellipse">
                <a:avLst/>
              </a:prstGeom>
              <a:solidFill>
                <a:srgbClr val="FFCC00"/>
              </a:solidFill>
              <a:ln w="9525">
                <a:solidFill>
                  <a:schemeClr val="tx1"/>
                </a:solidFill>
                <a:round/>
                <a:headEnd/>
                <a:tailEnd/>
              </a:ln>
            </p:spPr>
            <p:txBody>
              <a:bodyPr wrap="none" anchor="ctr"/>
              <a:lstStyle/>
              <a:p>
                <a:pPr algn="ctr">
                  <a:defRPr/>
                </a:pPr>
                <a:endParaRPr lang="fr-FR">
                  <a:latin typeface="+mn-lt"/>
                </a:endParaRPr>
              </a:p>
            </p:txBody>
          </p:sp>
          <p:sp>
            <p:nvSpPr>
              <p:cNvPr id="42" name="Oval 88">
                <a:extLst>
                  <a:ext uri="{FF2B5EF4-FFF2-40B4-BE49-F238E27FC236}">
                    <a16:creationId xmlns:a16="http://schemas.microsoft.com/office/drawing/2014/main" id="{1782A5C0-2602-1B3C-A061-40D07BB65F66}"/>
                  </a:ext>
                </a:extLst>
              </p:cNvPr>
              <p:cNvSpPr>
                <a:spLocks noChangeAspect="1" noChangeArrowheads="1"/>
              </p:cNvSpPr>
              <p:nvPr/>
            </p:nvSpPr>
            <p:spPr bwMode="auto">
              <a:xfrm>
                <a:off x="2014556" y="5756275"/>
                <a:ext cx="290504" cy="287338"/>
              </a:xfrm>
              <a:prstGeom prst="ellipse">
                <a:avLst/>
              </a:prstGeom>
              <a:solidFill>
                <a:srgbClr val="FFCC00"/>
              </a:solidFill>
              <a:ln w="9525">
                <a:solidFill>
                  <a:schemeClr val="tx1"/>
                </a:solidFill>
                <a:round/>
                <a:headEnd/>
                <a:tailEnd/>
              </a:ln>
            </p:spPr>
            <p:txBody>
              <a:bodyPr wrap="none" anchor="ctr"/>
              <a:lstStyle/>
              <a:p>
                <a:pPr algn="ctr">
                  <a:defRPr/>
                </a:pPr>
                <a:endParaRPr lang="fr-FR">
                  <a:latin typeface="+mn-lt"/>
                </a:endParaRPr>
              </a:p>
            </p:txBody>
          </p:sp>
          <p:sp>
            <p:nvSpPr>
              <p:cNvPr id="43" name="Text Box 90">
                <a:extLst>
                  <a:ext uri="{FF2B5EF4-FFF2-40B4-BE49-F238E27FC236}">
                    <a16:creationId xmlns:a16="http://schemas.microsoft.com/office/drawing/2014/main" id="{705FB8EE-5752-4EC8-3133-9532AF62088A}"/>
                  </a:ext>
                </a:extLst>
              </p:cNvPr>
              <p:cNvSpPr txBox="1">
                <a:spLocks noChangeArrowheads="1"/>
              </p:cNvSpPr>
              <p:nvPr/>
            </p:nvSpPr>
            <p:spPr bwMode="auto">
              <a:xfrm>
                <a:off x="4668777" y="4910138"/>
                <a:ext cx="3369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K</a:t>
                </a:r>
                <a:r>
                  <a:rPr lang="fr-CH" sz="1400" baseline="30000">
                    <a:latin typeface="+mn-lt"/>
                  </a:rPr>
                  <a:t>+</a:t>
                </a:r>
                <a:endParaRPr lang="fr-FR" sz="1400" baseline="30000">
                  <a:latin typeface="+mn-lt"/>
                </a:endParaRPr>
              </a:p>
            </p:txBody>
          </p:sp>
          <p:sp>
            <p:nvSpPr>
              <p:cNvPr id="44" name="Text Box 91">
                <a:extLst>
                  <a:ext uri="{FF2B5EF4-FFF2-40B4-BE49-F238E27FC236}">
                    <a16:creationId xmlns:a16="http://schemas.microsoft.com/office/drawing/2014/main" id="{8201DAF0-EC00-9E2B-DEDF-B02A866AE76D}"/>
                  </a:ext>
                </a:extLst>
              </p:cNvPr>
              <p:cNvSpPr txBox="1">
                <a:spLocks noChangeArrowheads="1"/>
              </p:cNvSpPr>
              <p:nvPr/>
            </p:nvSpPr>
            <p:spPr bwMode="auto">
              <a:xfrm>
                <a:off x="4608453" y="5267325"/>
                <a:ext cx="3369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K</a:t>
                </a:r>
                <a:r>
                  <a:rPr lang="fr-CH" sz="1400" baseline="30000">
                    <a:latin typeface="+mn-lt"/>
                  </a:rPr>
                  <a:t>+</a:t>
                </a:r>
                <a:endParaRPr lang="fr-FR" sz="1400" baseline="30000">
                  <a:latin typeface="+mn-lt"/>
                </a:endParaRPr>
              </a:p>
            </p:txBody>
          </p:sp>
          <p:sp>
            <p:nvSpPr>
              <p:cNvPr id="45" name="Text Box 92">
                <a:extLst>
                  <a:ext uri="{FF2B5EF4-FFF2-40B4-BE49-F238E27FC236}">
                    <a16:creationId xmlns:a16="http://schemas.microsoft.com/office/drawing/2014/main" id="{6856A7F6-4303-97AE-2DFD-0A07B7CEFF42}"/>
                  </a:ext>
                </a:extLst>
              </p:cNvPr>
              <p:cNvSpPr txBox="1">
                <a:spLocks noChangeArrowheads="1"/>
              </p:cNvSpPr>
              <p:nvPr/>
            </p:nvSpPr>
            <p:spPr bwMode="auto">
              <a:xfrm>
                <a:off x="4741800" y="5735638"/>
                <a:ext cx="3369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K</a:t>
                </a:r>
                <a:r>
                  <a:rPr lang="fr-CH" sz="1400" baseline="30000">
                    <a:latin typeface="+mn-lt"/>
                  </a:rPr>
                  <a:t>+</a:t>
                </a:r>
                <a:endParaRPr lang="fr-FR" sz="1400" baseline="30000">
                  <a:latin typeface="+mn-lt"/>
                </a:endParaRPr>
              </a:p>
            </p:txBody>
          </p:sp>
          <p:sp>
            <p:nvSpPr>
              <p:cNvPr id="46" name="Text Box 93">
                <a:extLst>
                  <a:ext uri="{FF2B5EF4-FFF2-40B4-BE49-F238E27FC236}">
                    <a16:creationId xmlns:a16="http://schemas.microsoft.com/office/drawing/2014/main" id="{FAB7E689-FE89-2520-371A-2727389B2C39}"/>
                  </a:ext>
                </a:extLst>
              </p:cNvPr>
              <p:cNvSpPr txBox="1">
                <a:spLocks noChangeArrowheads="1"/>
              </p:cNvSpPr>
              <p:nvPr/>
            </p:nvSpPr>
            <p:spPr bwMode="auto">
              <a:xfrm>
                <a:off x="2397134" y="5003801"/>
                <a:ext cx="3369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K</a:t>
                </a:r>
                <a:r>
                  <a:rPr lang="fr-CH" sz="1400" baseline="30000">
                    <a:latin typeface="+mn-lt"/>
                  </a:rPr>
                  <a:t>+</a:t>
                </a:r>
                <a:endParaRPr lang="fr-FR" sz="1400" baseline="30000">
                  <a:latin typeface="+mn-lt"/>
                </a:endParaRPr>
              </a:p>
            </p:txBody>
          </p:sp>
          <p:sp>
            <p:nvSpPr>
              <p:cNvPr id="47" name="Text Box 95">
                <a:extLst>
                  <a:ext uri="{FF2B5EF4-FFF2-40B4-BE49-F238E27FC236}">
                    <a16:creationId xmlns:a16="http://schemas.microsoft.com/office/drawing/2014/main" id="{05A5197F-8F51-BC6E-8D3B-4EE662791153}"/>
                  </a:ext>
                </a:extLst>
              </p:cNvPr>
              <p:cNvSpPr txBox="1">
                <a:spLocks noChangeArrowheads="1"/>
              </p:cNvSpPr>
              <p:nvPr/>
            </p:nvSpPr>
            <p:spPr bwMode="auto">
              <a:xfrm>
                <a:off x="1955821" y="5767389"/>
                <a:ext cx="3369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K</a:t>
                </a:r>
                <a:r>
                  <a:rPr lang="fr-CH" sz="1400" baseline="30000">
                    <a:latin typeface="+mn-lt"/>
                  </a:rPr>
                  <a:t>+</a:t>
                </a:r>
                <a:endParaRPr lang="fr-FR" sz="1400" baseline="30000">
                  <a:latin typeface="+mn-lt"/>
                </a:endParaRPr>
              </a:p>
            </p:txBody>
          </p:sp>
          <p:sp>
            <p:nvSpPr>
              <p:cNvPr id="48" name="Text Box 96">
                <a:extLst>
                  <a:ext uri="{FF2B5EF4-FFF2-40B4-BE49-F238E27FC236}">
                    <a16:creationId xmlns:a16="http://schemas.microsoft.com/office/drawing/2014/main" id="{528627DD-15BD-DD4F-8157-D71D83877D78}"/>
                  </a:ext>
                </a:extLst>
              </p:cNvPr>
              <p:cNvSpPr txBox="1">
                <a:spLocks noChangeArrowheads="1"/>
              </p:cNvSpPr>
              <p:nvPr/>
            </p:nvSpPr>
            <p:spPr bwMode="auto">
              <a:xfrm>
                <a:off x="4959282" y="4581525"/>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49" name="Text Box 97">
                <a:extLst>
                  <a:ext uri="{FF2B5EF4-FFF2-40B4-BE49-F238E27FC236}">
                    <a16:creationId xmlns:a16="http://schemas.microsoft.com/office/drawing/2014/main" id="{3A6EA23B-3434-7C61-D305-955F1E524E9D}"/>
                  </a:ext>
                </a:extLst>
              </p:cNvPr>
              <p:cNvSpPr txBox="1">
                <a:spLocks noChangeArrowheads="1"/>
              </p:cNvSpPr>
              <p:nvPr/>
            </p:nvSpPr>
            <p:spPr bwMode="auto">
              <a:xfrm>
                <a:off x="5364082" y="4440238"/>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0" name="Text Box 98">
                <a:extLst>
                  <a:ext uri="{FF2B5EF4-FFF2-40B4-BE49-F238E27FC236}">
                    <a16:creationId xmlns:a16="http://schemas.microsoft.com/office/drawing/2014/main" id="{30433EA2-2D04-5784-7391-7BC2A16C5FDB}"/>
                  </a:ext>
                </a:extLst>
              </p:cNvPr>
              <p:cNvSpPr txBox="1">
                <a:spLocks noChangeArrowheads="1"/>
              </p:cNvSpPr>
              <p:nvPr/>
            </p:nvSpPr>
            <p:spPr bwMode="auto">
              <a:xfrm>
                <a:off x="5754595" y="4552950"/>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1" name="Text Box 99">
                <a:extLst>
                  <a:ext uri="{FF2B5EF4-FFF2-40B4-BE49-F238E27FC236}">
                    <a16:creationId xmlns:a16="http://schemas.microsoft.com/office/drawing/2014/main" id="{0CA177FB-B455-8901-B4A9-81F46EBF819B}"/>
                  </a:ext>
                </a:extLst>
              </p:cNvPr>
              <p:cNvSpPr txBox="1">
                <a:spLocks noChangeArrowheads="1"/>
              </p:cNvSpPr>
              <p:nvPr/>
            </p:nvSpPr>
            <p:spPr bwMode="auto">
              <a:xfrm>
                <a:off x="6105422" y="4838701"/>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2" name="Text Box 100">
                <a:extLst>
                  <a:ext uri="{FF2B5EF4-FFF2-40B4-BE49-F238E27FC236}">
                    <a16:creationId xmlns:a16="http://schemas.microsoft.com/office/drawing/2014/main" id="{76B88100-B67C-10CE-658A-AAB5B3880BF8}"/>
                  </a:ext>
                </a:extLst>
              </p:cNvPr>
              <p:cNvSpPr txBox="1">
                <a:spLocks noChangeArrowheads="1"/>
              </p:cNvSpPr>
              <p:nvPr/>
            </p:nvSpPr>
            <p:spPr bwMode="auto">
              <a:xfrm>
                <a:off x="6229243" y="5273675"/>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3" name="Text Box 101">
                <a:extLst>
                  <a:ext uri="{FF2B5EF4-FFF2-40B4-BE49-F238E27FC236}">
                    <a16:creationId xmlns:a16="http://schemas.microsoft.com/office/drawing/2014/main" id="{BBF9701B-DAC1-AA57-9778-BD2C4CE11500}"/>
                  </a:ext>
                </a:extLst>
              </p:cNvPr>
              <p:cNvSpPr txBox="1">
                <a:spLocks noChangeArrowheads="1"/>
              </p:cNvSpPr>
              <p:nvPr/>
            </p:nvSpPr>
            <p:spPr bwMode="auto">
              <a:xfrm>
                <a:off x="6053036" y="5711825"/>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4" name="Text Box 102">
                <a:extLst>
                  <a:ext uri="{FF2B5EF4-FFF2-40B4-BE49-F238E27FC236}">
                    <a16:creationId xmlns:a16="http://schemas.microsoft.com/office/drawing/2014/main" id="{4868BF8C-877A-2F4D-5B04-35D496E36D09}"/>
                  </a:ext>
                </a:extLst>
              </p:cNvPr>
              <p:cNvSpPr txBox="1">
                <a:spLocks noChangeArrowheads="1"/>
              </p:cNvSpPr>
              <p:nvPr/>
            </p:nvSpPr>
            <p:spPr bwMode="auto">
              <a:xfrm>
                <a:off x="2762247" y="4633913"/>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dirty="0">
                    <a:latin typeface="+mn-lt"/>
                  </a:rPr>
                  <a:t>Ca</a:t>
                </a:r>
                <a:r>
                  <a:rPr lang="fr-CH" sz="1400" baseline="30000" dirty="0">
                    <a:latin typeface="+mn-lt"/>
                  </a:rPr>
                  <a:t>2+</a:t>
                </a:r>
                <a:endParaRPr lang="fr-FR" sz="1400" baseline="30000" dirty="0">
                  <a:latin typeface="+mn-lt"/>
                </a:endParaRPr>
              </a:p>
            </p:txBody>
          </p:sp>
          <p:sp>
            <p:nvSpPr>
              <p:cNvPr id="55" name="Text Box 103">
                <a:extLst>
                  <a:ext uri="{FF2B5EF4-FFF2-40B4-BE49-F238E27FC236}">
                    <a16:creationId xmlns:a16="http://schemas.microsoft.com/office/drawing/2014/main" id="{E5145E56-0B25-CE8B-DFBA-FD19DFC1EA1E}"/>
                  </a:ext>
                </a:extLst>
              </p:cNvPr>
              <p:cNvSpPr txBox="1">
                <a:spLocks noChangeArrowheads="1"/>
              </p:cNvSpPr>
              <p:nvPr/>
            </p:nvSpPr>
            <p:spPr bwMode="auto">
              <a:xfrm>
                <a:off x="2698749" y="5538789"/>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6" name="Text Box 104">
                <a:extLst>
                  <a:ext uri="{FF2B5EF4-FFF2-40B4-BE49-F238E27FC236}">
                    <a16:creationId xmlns:a16="http://schemas.microsoft.com/office/drawing/2014/main" id="{E19D9846-C6C5-E389-3B7E-6781CA9758B2}"/>
                  </a:ext>
                </a:extLst>
              </p:cNvPr>
              <p:cNvSpPr txBox="1">
                <a:spLocks noChangeArrowheads="1"/>
              </p:cNvSpPr>
              <p:nvPr/>
            </p:nvSpPr>
            <p:spPr bwMode="auto">
              <a:xfrm>
                <a:off x="2495555" y="6016625"/>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57" name="Text Box 105">
                <a:extLst>
                  <a:ext uri="{FF2B5EF4-FFF2-40B4-BE49-F238E27FC236}">
                    <a16:creationId xmlns:a16="http://schemas.microsoft.com/office/drawing/2014/main" id="{AD6432BF-161E-A290-D055-79F3BFFCB970}"/>
                  </a:ext>
                </a:extLst>
              </p:cNvPr>
              <p:cNvSpPr txBox="1">
                <a:spLocks noChangeArrowheads="1"/>
              </p:cNvSpPr>
              <p:nvPr/>
            </p:nvSpPr>
            <p:spPr bwMode="auto">
              <a:xfrm>
                <a:off x="1535145" y="5138738"/>
                <a:ext cx="33694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K</a:t>
                </a:r>
                <a:r>
                  <a:rPr lang="fr-CH" sz="1400" baseline="30000">
                    <a:latin typeface="+mn-lt"/>
                  </a:rPr>
                  <a:t>+</a:t>
                </a:r>
                <a:endParaRPr lang="fr-FR" sz="1400" baseline="30000">
                  <a:latin typeface="+mn-lt"/>
                </a:endParaRPr>
              </a:p>
            </p:txBody>
          </p:sp>
          <p:sp>
            <p:nvSpPr>
              <p:cNvPr id="58" name="Oval 106">
                <a:extLst>
                  <a:ext uri="{FF2B5EF4-FFF2-40B4-BE49-F238E27FC236}">
                    <a16:creationId xmlns:a16="http://schemas.microsoft.com/office/drawing/2014/main" id="{E6ED68F2-95EE-9E04-1746-CDB19BF522B7}"/>
                  </a:ext>
                </a:extLst>
              </p:cNvPr>
              <p:cNvSpPr>
                <a:spLocks noChangeArrowheads="1"/>
              </p:cNvSpPr>
              <p:nvPr/>
            </p:nvSpPr>
            <p:spPr bwMode="auto">
              <a:xfrm>
                <a:off x="5076753" y="6002338"/>
                <a:ext cx="290503" cy="287337"/>
              </a:xfrm>
              <a:prstGeom prst="ellipse">
                <a:avLst/>
              </a:prstGeom>
              <a:solidFill>
                <a:srgbClr val="CCFFCC"/>
              </a:solidFill>
              <a:ln w="9525">
                <a:solidFill>
                  <a:schemeClr val="tx1"/>
                </a:solidFill>
                <a:round/>
                <a:headEnd/>
                <a:tailEnd/>
              </a:ln>
            </p:spPr>
            <p:txBody>
              <a:bodyPr wrap="none" anchor="ctr"/>
              <a:lstStyle/>
              <a:p>
                <a:pPr>
                  <a:defRPr/>
                </a:pPr>
                <a:endParaRPr lang="en-GB">
                  <a:latin typeface="+mn-lt"/>
                </a:endParaRPr>
              </a:p>
            </p:txBody>
          </p:sp>
          <p:sp>
            <p:nvSpPr>
              <p:cNvPr id="59" name="Text Box 108">
                <a:extLst>
                  <a:ext uri="{FF2B5EF4-FFF2-40B4-BE49-F238E27FC236}">
                    <a16:creationId xmlns:a16="http://schemas.microsoft.com/office/drawing/2014/main" id="{7166A403-A390-B140-133C-8A3DBD4E69D4}"/>
                  </a:ext>
                </a:extLst>
              </p:cNvPr>
              <p:cNvSpPr txBox="1">
                <a:spLocks noChangeArrowheads="1"/>
              </p:cNvSpPr>
              <p:nvPr/>
            </p:nvSpPr>
            <p:spPr bwMode="auto">
              <a:xfrm>
                <a:off x="4905309" y="5991225"/>
                <a:ext cx="5437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Mg</a:t>
                </a:r>
                <a:r>
                  <a:rPr lang="fr-CH" sz="1400" baseline="30000">
                    <a:latin typeface="+mn-lt"/>
                  </a:rPr>
                  <a:t>2+</a:t>
                </a:r>
                <a:endParaRPr lang="fr-FR" sz="1400" baseline="30000">
                  <a:latin typeface="+mn-lt"/>
                </a:endParaRPr>
              </a:p>
            </p:txBody>
          </p:sp>
          <p:sp>
            <p:nvSpPr>
              <p:cNvPr id="60" name="Text Box 109">
                <a:extLst>
                  <a:ext uri="{FF2B5EF4-FFF2-40B4-BE49-F238E27FC236}">
                    <a16:creationId xmlns:a16="http://schemas.microsoft.com/office/drawing/2014/main" id="{3322A97C-1E74-2759-3C5A-8F0856ABAA12}"/>
                  </a:ext>
                </a:extLst>
              </p:cNvPr>
              <p:cNvSpPr txBox="1">
                <a:spLocks noChangeArrowheads="1"/>
              </p:cNvSpPr>
              <p:nvPr/>
            </p:nvSpPr>
            <p:spPr bwMode="auto">
              <a:xfrm>
                <a:off x="5681572" y="5999163"/>
                <a:ext cx="5437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Mg</a:t>
                </a:r>
                <a:r>
                  <a:rPr lang="fr-CH" sz="1400" baseline="30000">
                    <a:latin typeface="+mn-lt"/>
                  </a:rPr>
                  <a:t>2+</a:t>
                </a:r>
                <a:endParaRPr lang="fr-FR" sz="1400" baseline="30000">
                  <a:latin typeface="+mn-lt"/>
                </a:endParaRPr>
              </a:p>
            </p:txBody>
          </p:sp>
          <p:sp>
            <p:nvSpPr>
              <p:cNvPr id="61" name="Oval 110">
                <a:extLst>
                  <a:ext uri="{FF2B5EF4-FFF2-40B4-BE49-F238E27FC236}">
                    <a16:creationId xmlns:a16="http://schemas.microsoft.com/office/drawing/2014/main" id="{882FB29D-B721-F441-BBA7-261B4A802ED1}"/>
                  </a:ext>
                </a:extLst>
              </p:cNvPr>
              <p:cNvSpPr>
                <a:spLocks noChangeAspect="1" noChangeArrowheads="1"/>
              </p:cNvSpPr>
              <p:nvPr/>
            </p:nvSpPr>
            <p:spPr bwMode="auto">
              <a:xfrm>
                <a:off x="3157522" y="5054600"/>
                <a:ext cx="290504" cy="287338"/>
              </a:xfrm>
              <a:prstGeom prst="ellipse">
                <a:avLst/>
              </a:prstGeom>
              <a:solidFill>
                <a:srgbClr val="CCFFCC"/>
              </a:solidFill>
              <a:ln w="9525">
                <a:solidFill>
                  <a:schemeClr val="tx1"/>
                </a:solidFill>
                <a:round/>
                <a:headEnd/>
                <a:tailEnd/>
              </a:ln>
            </p:spPr>
            <p:txBody>
              <a:bodyPr wrap="none" anchor="ctr"/>
              <a:lstStyle/>
              <a:p>
                <a:pPr>
                  <a:defRPr/>
                </a:pPr>
                <a:endParaRPr lang="en-GB">
                  <a:latin typeface="+mn-lt"/>
                </a:endParaRPr>
              </a:p>
            </p:txBody>
          </p:sp>
          <p:sp>
            <p:nvSpPr>
              <p:cNvPr id="62" name="Oval 112">
                <a:extLst>
                  <a:ext uri="{FF2B5EF4-FFF2-40B4-BE49-F238E27FC236}">
                    <a16:creationId xmlns:a16="http://schemas.microsoft.com/office/drawing/2014/main" id="{E994430D-F0C4-7160-DADA-0C7C1DF75545}"/>
                  </a:ext>
                </a:extLst>
              </p:cNvPr>
              <p:cNvSpPr>
                <a:spLocks noChangeAspect="1" noChangeArrowheads="1"/>
              </p:cNvSpPr>
              <p:nvPr/>
            </p:nvSpPr>
            <p:spPr bwMode="auto">
              <a:xfrm>
                <a:off x="2652712" y="4273550"/>
                <a:ext cx="290504" cy="287338"/>
              </a:xfrm>
              <a:prstGeom prst="ellipse">
                <a:avLst/>
              </a:prstGeom>
              <a:solidFill>
                <a:srgbClr val="CCFFCC"/>
              </a:solidFill>
              <a:ln w="9525">
                <a:solidFill>
                  <a:schemeClr val="tx1"/>
                </a:solidFill>
                <a:round/>
                <a:headEnd/>
                <a:tailEnd/>
              </a:ln>
            </p:spPr>
            <p:txBody>
              <a:bodyPr wrap="none" anchor="ctr"/>
              <a:lstStyle/>
              <a:p>
                <a:pPr>
                  <a:defRPr/>
                </a:pPr>
                <a:endParaRPr lang="en-GB">
                  <a:latin typeface="+mn-lt"/>
                </a:endParaRPr>
              </a:p>
            </p:txBody>
          </p:sp>
          <p:sp>
            <p:nvSpPr>
              <p:cNvPr id="63" name="Oval 111">
                <a:extLst>
                  <a:ext uri="{FF2B5EF4-FFF2-40B4-BE49-F238E27FC236}">
                    <a16:creationId xmlns:a16="http://schemas.microsoft.com/office/drawing/2014/main" id="{A4100F54-0442-605E-3433-D7EA3C60ACDC}"/>
                  </a:ext>
                </a:extLst>
              </p:cNvPr>
              <p:cNvSpPr>
                <a:spLocks noChangeAspect="1" noChangeArrowheads="1"/>
              </p:cNvSpPr>
              <p:nvPr/>
            </p:nvSpPr>
            <p:spPr bwMode="auto">
              <a:xfrm>
                <a:off x="2136790" y="6135688"/>
                <a:ext cx="290503" cy="287337"/>
              </a:xfrm>
              <a:prstGeom prst="ellipse">
                <a:avLst/>
              </a:prstGeom>
              <a:solidFill>
                <a:srgbClr val="CCFFCC"/>
              </a:solidFill>
              <a:ln w="9525">
                <a:solidFill>
                  <a:schemeClr val="tx1"/>
                </a:solidFill>
                <a:round/>
                <a:headEnd/>
                <a:tailEnd/>
              </a:ln>
            </p:spPr>
            <p:txBody>
              <a:bodyPr wrap="none" anchor="ctr"/>
              <a:lstStyle/>
              <a:p>
                <a:pPr>
                  <a:defRPr/>
                </a:pPr>
                <a:endParaRPr lang="en-GB">
                  <a:latin typeface="+mn-lt"/>
                </a:endParaRPr>
              </a:p>
            </p:txBody>
          </p:sp>
          <p:sp>
            <p:nvSpPr>
              <p:cNvPr id="64" name="Text Box 113">
                <a:extLst>
                  <a:ext uri="{FF2B5EF4-FFF2-40B4-BE49-F238E27FC236}">
                    <a16:creationId xmlns:a16="http://schemas.microsoft.com/office/drawing/2014/main" id="{E21A2E7D-CD32-9643-1744-47E8BB7C705D}"/>
                  </a:ext>
                </a:extLst>
              </p:cNvPr>
              <p:cNvSpPr txBox="1">
                <a:spLocks noChangeArrowheads="1"/>
              </p:cNvSpPr>
              <p:nvPr/>
            </p:nvSpPr>
            <p:spPr bwMode="auto">
              <a:xfrm>
                <a:off x="5424404" y="6103938"/>
                <a:ext cx="5437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Mg</a:t>
                </a:r>
                <a:r>
                  <a:rPr lang="fr-CH" sz="1400" baseline="30000">
                    <a:latin typeface="+mn-lt"/>
                  </a:rPr>
                  <a:t>2+</a:t>
                </a:r>
                <a:endParaRPr lang="fr-FR" sz="1400" baseline="30000">
                  <a:latin typeface="+mn-lt"/>
                </a:endParaRPr>
              </a:p>
            </p:txBody>
          </p:sp>
          <p:sp>
            <p:nvSpPr>
              <p:cNvPr id="65" name="Text Box 114">
                <a:extLst>
                  <a:ext uri="{FF2B5EF4-FFF2-40B4-BE49-F238E27FC236}">
                    <a16:creationId xmlns:a16="http://schemas.microsoft.com/office/drawing/2014/main" id="{61D2AA1A-528E-80BC-833A-53B1983AE43A}"/>
                  </a:ext>
                </a:extLst>
              </p:cNvPr>
              <p:cNvSpPr txBox="1">
                <a:spLocks noChangeArrowheads="1"/>
              </p:cNvSpPr>
              <p:nvPr/>
            </p:nvSpPr>
            <p:spPr bwMode="auto">
              <a:xfrm>
                <a:off x="3000365" y="5018089"/>
                <a:ext cx="5437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Mg</a:t>
                </a:r>
                <a:r>
                  <a:rPr lang="fr-CH" sz="1400" baseline="30000">
                    <a:latin typeface="+mn-lt"/>
                  </a:rPr>
                  <a:t>2+</a:t>
                </a:r>
                <a:endParaRPr lang="fr-FR" sz="1400" baseline="30000">
                  <a:latin typeface="+mn-lt"/>
                </a:endParaRPr>
              </a:p>
            </p:txBody>
          </p:sp>
          <p:sp>
            <p:nvSpPr>
              <p:cNvPr id="66" name="Text Box 115">
                <a:extLst>
                  <a:ext uri="{FF2B5EF4-FFF2-40B4-BE49-F238E27FC236}">
                    <a16:creationId xmlns:a16="http://schemas.microsoft.com/office/drawing/2014/main" id="{FCB9C539-B5C6-A635-C564-F34EB82BC477}"/>
                  </a:ext>
                </a:extLst>
              </p:cNvPr>
              <p:cNvSpPr txBox="1">
                <a:spLocks noChangeArrowheads="1"/>
              </p:cNvSpPr>
              <p:nvPr/>
            </p:nvSpPr>
            <p:spPr bwMode="auto">
              <a:xfrm>
                <a:off x="1984395" y="6108701"/>
                <a:ext cx="5437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Mg</a:t>
                </a:r>
                <a:r>
                  <a:rPr lang="fr-CH" sz="1400" baseline="30000">
                    <a:latin typeface="+mn-lt"/>
                  </a:rPr>
                  <a:t>2+</a:t>
                </a:r>
                <a:endParaRPr lang="fr-FR" sz="1400" baseline="30000">
                  <a:latin typeface="+mn-lt"/>
                </a:endParaRPr>
              </a:p>
            </p:txBody>
          </p:sp>
          <p:sp>
            <p:nvSpPr>
              <p:cNvPr id="67" name="Text Box 107">
                <a:extLst>
                  <a:ext uri="{FF2B5EF4-FFF2-40B4-BE49-F238E27FC236}">
                    <a16:creationId xmlns:a16="http://schemas.microsoft.com/office/drawing/2014/main" id="{B51969D9-056E-C283-A8B3-C632EB6E6A88}"/>
                  </a:ext>
                </a:extLst>
              </p:cNvPr>
              <p:cNvSpPr txBox="1">
                <a:spLocks noChangeArrowheads="1"/>
              </p:cNvSpPr>
              <p:nvPr/>
            </p:nvSpPr>
            <p:spPr bwMode="auto">
              <a:xfrm>
                <a:off x="2555878" y="4265613"/>
                <a:ext cx="5437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Mg</a:t>
                </a:r>
                <a:r>
                  <a:rPr lang="fr-CH" sz="1400" baseline="30000">
                    <a:latin typeface="+mn-lt"/>
                  </a:rPr>
                  <a:t>2+</a:t>
                </a:r>
                <a:endParaRPr lang="fr-FR" sz="1400" baseline="30000">
                  <a:latin typeface="+mn-lt"/>
                </a:endParaRPr>
              </a:p>
            </p:txBody>
          </p:sp>
          <p:sp>
            <p:nvSpPr>
              <p:cNvPr id="68" name="Text Box 116">
                <a:extLst>
                  <a:ext uri="{FF2B5EF4-FFF2-40B4-BE49-F238E27FC236}">
                    <a16:creationId xmlns:a16="http://schemas.microsoft.com/office/drawing/2014/main" id="{CDF11F6F-AA8A-0DB6-1336-2D49769C3159}"/>
                  </a:ext>
                </a:extLst>
              </p:cNvPr>
              <p:cNvSpPr txBox="1">
                <a:spLocks noChangeArrowheads="1"/>
              </p:cNvSpPr>
              <p:nvPr/>
            </p:nvSpPr>
            <p:spPr bwMode="auto">
              <a:xfrm>
                <a:off x="1116058" y="5991225"/>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69" name="Text Box 117">
                <a:extLst>
                  <a:ext uri="{FF2B5EF4-FFF2-40B4-BE49-F238E27FC236}">
                    <a16:creationId xmlns:a16="http://schemas.microsoft.com/office/drawing/2014/main" id="{C4ED839C-04E0-6A3B-578A-AF167F082DD2}"/>
                  </a:ext>
                </a:extLst>
              </p:cNvPr>
              <p:cNvSpPr txBox="1">
                <a:spLocks noChangeArrowheads="1"/>
              </p:cNvSpPr>
              <p:nvPr/>
            </p:nvSpPr>
            <p:spPr bwMode="auto">
              <a:xfrm>
                <a:off x="971600" y="5414963"/>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sp>
            <p:nvSpPr>
              <p:cNvPr id="70" name="Text Box 118">
                <a:extLst>
                  <a:ext uri="{FF2B5EF4-FFF2-40B4-BE49-F238E27FC236}">
                    <a16:creationId xmlns:a16="http://schemas.microsoft.com/office/drawing/2014/main" id="{573A9A6C-E437-B896-0FEA-5BEDB5675D54}"/>
                  </a:ext>
                </a:extLst>
              </p:cNvPr>
              <p:cNvSpPr txBox="1">
                <a:spLocks noChangeArrowheads="1"/>
              </p:cNvSpPr>
              <p:nvPr/>
            </p:nvSpPr>
            <p:spPr bwMode="auto">
              <a:xfrm>
                <a:off x="1116058" y="4622801"/>
                <a:ext cx="4876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sz="1400">
                    <a:latin typeface="+mn-lt"/>
                  </a:rPr>
                  <a:t>Ca</a:t>
                </a:r>
                <a:r>
                  <a:rPr lang="fr-CH" sz="1400" baseline="30000">
                    <a:latin typeface="+mn-lt"/>
                  </a:rPr>
                  <a:t>2+</a:t>
                </a:r>
                <a:endParaRPr lang="fr-FR" sz="1400" baseline="30000">
                  <a:latin typeface="+mn-lt"/>
                </a:endParaRPr>
              </a:p>
            </p:txBody>
          </p:sp>
        </p:grpSp>
        <p:sp>
          <p:nvSpPr>
            <p:cNvPr id="10" name="ZoneTexte 2">
              <a:extLst>
                <a:ext uri="{FF2B5EF4-FFF2-40B4-BE49-F238E27FC236}">
                  <a16:creationId xmlns:a16="http://schemas.microsoft.com/office/drawing/2014/main" id="{81EADC5C-1A45-4C9F-3860-3199A126F271}"/>
                </a:ext>
              </a:extLst>
            </p:cNvPr>
            <p:cNvSpPr txBox="1">
              <a:spLocks noChangeArrowheads="1"/>
            </p:cNvSpPr>
            <p:nvPr/>
          </p:nvSpPr>
          <p:spPr bwMode="auto">
            <a:xfrm>
              <a:off x="5138663" y="4716463"/>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1" name="ZoneTexte 57">
              <a:extLst>
                <a:ext uri="{FF2B5EF4-FFF2-40B4-BE49-F238E27FC236}">
                  <a16:creationId xmlns:a16="http://schemas.microsoft.com/office/drawing/2014/main" id="{A232B672-B2EF-0D1B-2835-D507C833314A}"/>
                </a:ext>
              </a:extLst>
            </p:cNvPr>
            <p:cNvSpPr txBox="1">
              <a:spLocks noChangeArrowheads="1"/>
            </p:cNvSpPr>
            <p:nvPr/>
          </p:nvSpPr>
          <p:spPr bwMode="auto">
            <a:xfrm>
              <a:off x="4957692" y="4910138"/>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2" name="ZoneTexte 58">
              <a:extLst>
                <a:ext uri="{FF2B5EF4-FFF2-40B4-BE49-F238E27FC236}">
                  <a16:creationId xmlns:a16="http://schemas.microsoft.com/office/drawing/2014/main" id="{B0AD7B51-296C-1AFC-43B8-088883D60B14}"/>
                </a:ext>
              </a:extLst>
            </p:cNvPr>
            <p:cNvSpPr txBox="1">
              <a:spLocks noChangeArrowheads="1"/>
            </p:cNvSpPr>
            <p:nvPr/>
          </p:nvSpPr>
          <p:spPr bwMode="auto">
            <a:xfrm>
              <a:off x="4905309" y="5241925"/>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3" name="ZoneTexte 59">
              <a:extLst>
                <a:ext uri="{FF2B5EF4-FFF2-40B4-BE49-F238E27FC236}">
                  <a16:creationId xmlns:a16="http://schemas.microsoft.com/office/drawing/2014/main" id="{49FD1BAD-1D3B-C21E-A746-07FD48124E43}"/>
                </a:ext>
              </a:extLst>
            </p:cNvPr>
            <p:cNvSpPr txBox="1">
              <a:spLocks noChangeArrowheads="1"/>
            </p:cNvSpPr>
            <p:nvPr/>
          </p:nvSpPr>
          <p:spPr bwMode="auto">
            <a:xfrm>
              <a:off x="5481553" y="4581525"/>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4" name="ZoneTexte 60">
              <a:extLst>
                <a:ext uri="{FF2B5EF4-FFF2-40B4-BE49-F238E27FC236}">
                  <a16:creationId xmlns:a16="http://schemas.microsoft.com/office/drawing/2014/main" id="{D8B2B39C-F884-5EA7-E69F-0033DD66DFE7}"/>
                </a:ext>
              </a:extLst>
            </p:cNvPr>
            <p:cNvSpPr txBox="1">
              <a:spLocks noChangeArrowheads="1"/>
            </p:cNvSpPr>
            <p:nvPr/>
          </p:nvSpPr>
          <p:spPr bwMode="auto">
            <a:xfrm>
              <a:off x="5729195" y="4648201"/>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5" name="ZoneTexte 61">
              <a:extLst>
                <a:ext uri="{FF2B5EF4-FFF2-40B4-BE49-F238E27FC236}">
                  <a16:creationId xmlns:a16="http://schemas.microsoft.com/office/drawing/2014/main" id="{B1D91F0D-2EBE-A889-E519-0A1A3E559631}"/>
                </a:ext>
              </a:extLst>
            </p:cNvPr>
            <p:cNvSpPr txBox="1">
              <a:spLocks noChangeArrowheads="1"/>
            </p:cNvSpPr>
            <p:nvPr/>
          </p:nvSpPr>
          <p:spPr bwMode="auto">
            <a:xfrm>
              <a:off x="6049861" y="4903789"/>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6" name="ZoneTexte 62">
              <a:extLst>
                <a:ext uri="{FF2B5EF4-FFF2-40B4-BE49-F238E27FC236}">
                  <a16:creationId xmlns:a16="http://schemas.microsoft.com/office/drawing/2014/main" id="{089F8631-563E-8D34-4A6B-FEAC3F197B77}"/>
                </a:ext>
              </a:extLst>
            </p:cNvPr>
            <p:cNvSpPr txBox="1">
              <a:spLocks noChangeArrowheads="1"/>
            </p:cNvSpPr>
            <p:nvPr/>
          </p:nvSpPr>
          <p:spPr bwMode="auto">
            <a:xfrm>
              <a:off x="6083198" y="5259389"/>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7" name="ZoneTexte 63">
              <a:extLst>
                <a:ext uri="{FF2B5EF4-FFF2-40B4-BE49-F238E27FC236}">
                  <a16:creationId xmlns:a16="http://schemas.microsoft.com/office/drawing/2014/main" id="{65CB7FF9-918D-553F-27FE-AC848611C3F5}"/>
                </a:ext>
              </a:extLst>
            </p:cNvPr>
            <p:cNvSpPr txBox="1">
              <a:spLocks noChangeArrowheads="1"/>
            </p:cNvSpPr>
            <p:nvPr/>
          </p:nvSpPr>
          <p:spPr bwMode="auto">
            <a:xfrm>
              <a:off x="5991126" y="5567363"/>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8" name="ZoneTexte 64">
              <a:extLst>
                <a:ext uri="{FF2B5EF4-FFF2-40B4-BE49-F238E27FC236}">
                  <a16:creationId xmlns:a16="http://schemas.microsoft.com/office/drawing/2014/main" id="{B0F04E14-E037-0264-0C6C-1EA1A52AAC21}"/>
                </a:ext>
              </a:extLst>
            </p:cNvPr>
            <p:cNvSpPr txBox="1">
              <a:spLocks noChangeArrowheads="1"/>
            </p:cNvSpPr>
            <p:nvPr/>
          </p:nvSpPr>
          <p:spPr bwMode="auto">
            <a:xfrm>
              <a:off x="5010080" y="5595938"/>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19" name="ZoneTexte 65">
              <a:extLst>
                <a:ext uri="{FF2B5EF4-FFF2-40B4-BE49-F238E27FC236}">
                  <a16:creationId xmlns:a16="http://schemas.microsoft.com/office/drawing/2014/main" id="{39EB4021-4008-4121-7A72-F0F9ABCE8D75}"/>
                </a:ext>
              </a:extLst>
            </p:cNvPr>
            <p:cNvSpPr txBox="1">
              <a:spLocks noChangeArrowheads="1"/>
            </p:cNvSpPr>
            <p:nvPr/>
          </p:nvSpPr>
          <p:spPr bwMode="auto">
            <a:xfrm>
              <a:off x="5246610" y="5732463"/>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20" name="ZoneTexte 66">
              <a:extLst>
                <a:ext uri="{FF2B5EF4-FFF2-40B4-BE49-F238E27FC236}">
                  <a16:creationId xmlns:a16="http://schemas.microsoft.com/office/drawing/2014/main" id="{70C3556B-A5EA-0EC9-8F37-D6CBBAD30ADE}"/>
                </a:ext>
              </a:extLst>
            </p:cNvPr>
            <p:cNvSpPr txBox="1">
              <a:spLocks noChangeArrowheads="1"/>
            </p:cNvSpPr>
            <p:nvPr/>
          </p:nvSpPr>
          <p:spPr bwMode="auto">
            <a:xfrm>
              <a:off x="5530765" y="5805489"/>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sp>
          <p:nvSpPr>
            <p:cNvPr id="21" name="ZoneTexte 67">
              <a:extLst>
                <a:ext uri="{FF2B5EF4-FFF2-40B4-BE49-F238E27FC236}">
                  <a16:creationId xmlns:a16="http://schemas.microsoft.com/office/drawing/2014/main" id="{9E4C61C3-7870-4347-3111-E9F946785008}"/>
                </a:ext>
              </a:extLst>
            </p:cNvPr>
            <p:cNvSpPr txBox="1">
              <a:spLocks noChangeArrowheads="1"/>
            </p:cNvSpPr>
            <p:nvPr/>
          </p:nvSpPr>
          <p:spPr bwMode="auto">
            <a:xfrm>
              <a:off x="5843491" y="5732463"/>
              <a:ext cx="2551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fr-CH">
                  <a:latin typeface="+mn-lt"/>
                </a:rPr>
                <a:t>-</a:t>
              </a:r>
            </a:p>
          </p:txBody>
        </p:sp>
      </p:grpSp>
    </p:spTree>
    <p:extLst>
      <p:ext uri="{BB962C8B-B14F-4D97-AF65-F5344CB8AC3E}">
        <p14:creationId xmlns:p14="http://schemas.microsoft.com/office/powerpoint/2010/main" val="201913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C92CD-6C00-8EAB-8597-3F554C572C63}"/>
              </a:ext>
            </a:extLst>
          </p:cNvPr>
          <p:cNvSpPr>
            <a:spLocks noGrp="1"/>
          </p:cNvSpPr>
          <p:nvPr>
            <p:ph type="title"/>
          </p:nvPr>
        </p:nvSpPr>
        <p:spPr>
          <a:xfrm>
            <a:off x="17900" y="615343"/>
            <a:ext cx="10515600" cy="671644"/>
          </a:xfrm>
        </p:spPr>
        <p:txBody>
          <a:bodyPr/>
          <a:lstStyle/>
          <a:p>
            <a:r>
              <a:rPr lang="fr-CH" dirty="0"/>
              <a:t>Temps de formation</a:t>
            </a:r>
          </a:p>
        </p:txBody>
      </p:sp>
      <p:pic>
        <p:nvPicPr>
          <p:cNvPr id="4" name="Image 3">
            <a:extLst>
              <a:ext uri="{FF2B5EF4-FFF2-40B4-BE49-F238E27FC236}">
                <a16:creationId xmlns:a16="http://schemas.microsoft.com/office/drawing/2014/main" id="{7F5D3AF0-CE96-5C0D-8507-161C76D46E14}"/>
              </a:ext>
            </a:extLst>
          </p:cNvPr>
          <p:cNvPicPr>
            <a:picLocks noChangeAspect="1"/>
          </p:cNvPicPr>
          <p:nvPr/>
        </p:nvPicPr>
        <p:blipFill>
          <a:blip r:embed="rId3"/>
          <a:stretch>
            <a:fillRect/>
          </a:stretch>
        </p:blipFill>
        <p:spPr>
          <a:xfrm>
            <a:off x="2096647" y="977758"/>
            <a:ext cx="7660143" cy="3856039"/>
          </a:xfrm>
          <a:prstGeom prst="rect">
            <a:avLst/>
          </a:prstGeom>
        </p:spPr>
      </p:pic>
      <p:sp>
        <p:nvSpPr>
          <p:cNvPr id="5" name="AutoShape 4">
            <a:extLst>
              <a:ext uri="{FF2B5EF4-FFF2-40B4-BE49-F238E27FC236}">
                <a16:creationId xmlns:a16="http://schemas.microsoft.com/office/drawing/2014/main" id="{F489057C-B3B7-FDFF-D3CD-3AB55BB5157B}"/>
              </a:ext>
            </a:extLst>
          </p:cNvPr>
          <p:cNvSpPr>
            <a:spLocks noChangeArrowheads="1"/>
          </p:cNvSpPr>
          <p:nvPr/>
        </p:nvSpPr>
        <p:spPr bwMode="auto">
          <a:xfrm>
            <a:off x="2279650" y="4860876"/>
            <a:ext cx="6523060" cy="27945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38100" algn="ctr">
            <a:solidFill>
              <a:schemeClr val="tx1"/>
            </a:solidFill>
            <a:miter lim="800000"/>
            <a:headEnd/>
            <a:tailEnd/>
          </a:ln>
        </p:spPr>
        <p:txBody>
          <a:bodyPr wrap="none" anchor="ctr"/>
          <a:lstStyle/>
          <a:p>
            <a:pPr>
              <a:defRPr/>
            </a:pPr>
            <a:endParaRPr lang="fr-CH">
              <a:latin typeface="+mn-lt"/>
            </a:endParaRPr>
          </a:p>
        </p:txBody>
      </p:sp>
      <p:sp>
        <p:nvSpPr>
          <p:cNvPr id="6" name="ZoneTexte 5">
            <a:extLst>
              <a:ext uri="{FF2B5EF4-FFF2-40B4-BE49-F238E27FC236}">
                <a16:creationId xmlns:a16="http://schemas.microsoft.com/office/drawing/2014/main" id="{E2FAD1C7-8621-7FE9-AE87-240B1B338ADB}"/>
              </a:ext>
            </a:extLst>
          </p:cNvPr>
          <p:cNvSpPr txBox="1"/>
          <p:nvPr/>
        </p:nvSpPr>
        <p:spPr>
          <a:xfrm>
            <a:off x="1348860" y="4780075"/>
            <a:ext cx="614271" cy="369332"/>
          </a:xfrm>
          <a:prstGeom prst="rect">
            <a:avLst/>
          </a:prstGeom>
          <a:noFill/>
        </p:spPr>
        <p:txBody>
          <a:bodyPr wrap="none">
            <a:spAutoFit/>
          </a:bodyPr>
          <a:lstStyle/>
          <a:p>
            <a:pPr>
              <a:defRPr/>
            </a:pPr>
            <a:r>
              <a:rPr lang="fr-CH" b="1" dirty="0">
                <a:latin typeface="+mn-lt"/>
              </a:rPr>
              <a:t>0 an</a:t>
            </a:r>
          </a:p>
        </p:txBody>
      </p:sp>
      <p:sp>
        <p:nvSpPr>
          <p:cNvPr id="7" name="ZoneTexte 6">
            <a:extLst>
              <a:ext uri="{FF2B5EF4-FFF2-40B4-BE49-F238E27FC236}">
                <a16:creationId xmlns:a16="http://schemas.microsoft.com/office/drawing/2014/main" id="{A63C4323-057A-C1EB-5EB2-A72EED7CEF6F}"/>
              </a:ext>
            </a:extLst>
          </p:cNvPr>
          <p:cNvSpPr txBox="1"/>
          <p:nvPr/>
        </p:nvSpPr>
        <p:spPr>
          <a:xfrm>
            <a:off x="4459794" y="5641576"/>
            <a:ext cx="2162772" cy="58477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fr-CH" sz="3200" b="1" dirty="0">
                <a:latin typeface="+mn-lt"/>
              </a:rPr>
              <a:t>10</a:t>
            </a:r>
            <a:r>
              <a:rPr lang="fr-CH" sz="3200" b="1" dirty="0"/>
              <a:t>’</a:t>
            </a:r>
            <a:r>
              <a:rPr lang="fr-CH" sz="3200" b="1" dirty="0">
                <a:latin typeface="+mn-lt"/>
              </a:rPr>
              <a:t>000 ans</a:t>
            </a:r>
          </a:p>
        </p:txBody>
      </p:sp>
      <p:pic>
        <p:nvPicPr>
          <p:cNvPr id="8" name="Picture 2" descr="http://www.futura-sciences.com/uploads/RTEmagicC_jura_lapiaz.jpg.jpg">
            <a:extLst>
              <a:ext uri="{FF2B5EF4-FFF2-40B4-BE49-F238E27FC236}">
                <a16:creationId xmlns:a16="http://schemas.microsoft.com/office/drawing/2014/main" id="{8D3471A4-3A65-6CC7-985B-789775C97D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1180" y="5277414"/>
            <a:ext cx="1874825" cy="1408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less cd 11">
            <a:extLst>
              <a:ext uri="{FF2B5EF4-FFF2-40B4-BE49-F238E27FC236}">
                <a16:creationId xmlns:a16="http://schemas.microsoft.com/office/drawing/2014/main" id="{49353768-0AA0-BDF5-48A2-51C1E175E4F0}"/>
              </a:ext>
            </a:extLst>
          </p:cNvPr>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8348614" y="5352822"/>
            <a:ext cx="2184886" cy="1404891"/>
          </a:xfrm>
          <a:noFill/>
        </p:spPr>
      </p:pic>
      <p:pic>
        <p:nvPicPr>
          <p:cNvPr id="3" name="Picture 3" descr="less cd 11">
            <a:extLst>
              <a:ext uri="{FF2B5EF4-FFF2-40B4-BE49-F238E27FC236}">
                <a16:creationId xmlns:a16="http://schemas.microsoft.com/office/drawing/2014/main" id="{0436B031-7DD4-7554-92E6-A77859DC77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8664347" y="5267838"/>
            <a:ext cx="2184886" cy="1404891"/>
          </a:xfrm>
          <a:noFill/>
        </p:spPr>
      </p:pic>
      <p:pic>
        <p:nvPicPr>
          <p:cNvPr id="10" name="Picture 3" descr="less cd 11">
            <a:extLst>
              <a:ext uri="{FF2B5EF4-FFF2-40B4-BE49-F238E27FC236}">
                <a16:creationId xmlns:a16="http://schemas.microsoft.com/office/drawing/2014/main" id="{9382D661-E5F2-5D66-8871-1845CA5CF2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8501014" y="5505222"/>
            <a:ext cx="2184886" cy="1404891"/>
          </a:xfrm>
          <a:noFill/>
        </p:spPr>
      </p:pic>
      <p:pic>
        <p:nvPicPr>
          <p:cNvPr id="11" name="Image 10">
            <a:extLst>
              <a:ext uri="{FF2B5EF4-FFF2-40B4-BE49-F238E27FC236}">
                <a16:creationId xmlns:a16="http://schemas.microsoft.com/office/drawing/2014/main" id="{D1CB6781-C554-28D0-B83C-AE2616F505DA}"/>
              </a:ext>
            </a:extLst>
          </p:cNvPr>
          <p:cNvPicPr>
            <a:picLocks noChangeAspect="1"/>
          </p:cNvPicPr>
          <p:nvPr/>
        </p:nvPicPr>
        <p:blipFill>
          <a:blip r:embed="rId6"/>
          <a:stretch>
            <a:fillRect/>
          </a:stretch>
        </p:blipFill>
        <p:spPr>
          <a:xfrm>
            <a:off x="8310151" y="5221128"/>
            <a:ext cx="2182557" cy="1408298"/>
          </a:xfrm>
          <a:prstGeom prst="rect">
            <a:avLst/>
          </a:prstGeom>
        </p:spPr>
      </p:pic>
    </p:spTree>
    <p:extLst>
      <p:ext uri="{BB962C8B-B14F-4D97-AF65-F5344CB8AC3E}">
        <p14:creationId xmlns:p14="http://schemas.microsoft.com/office/powerpoint/2010/main" val="1008851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D947E-7DB3-CF83-3D39-DDC8B36945E9}"/>
              </a:ext>
            </a:extLst>
          </p:cNvPr>
          <p:cNvSpPr>
            <a:spLocks noGrp="1"/>
          </p:cNvSpPr>
          <p:nvPr>
            <p:ph type="title"/>
          </p:nvPr>
        </p:nvSpPr>
        <p:spPr>
          <a:xfrm>
            <a:off x="185100" y="1051801"/>
            <a:ext cx="4232564" cy="1043936"/>
          </a:xfrm>
        </p:spPr>
        <p:txBody>
          <a:bodyPr>
            <a:normAutofit fontScale="90000"/>
          </a:bodyPr>
          <a:lstStyle/>
          <a:p>
            <a:r>
              <a:rPr lang="fr-CH" dirty="0"/>
              <a:t>Auto organisation des différentes entités: </a:t>
            </a:r>
            <a:br>
              <a:rPr lang="fr-CH" dirty="0"/>
            </a:br>
            <a:endParaRPr lang="fr-CH" dirty="0"/>
          </a:p>
        </p:txBody>
      </p:sp>
      <p:pic>
        <p:nvPicPr>
          <p:cNvPr id="5" name="Image 4" descr="Une image contenant texte, diagramme, capture d’écran, graphisme&#10;&#10;Le contenu généré par l’IA peut être incorrect.">
            <a:extLst>
              <a:ext uri="{FF2B5EF4-FFF2-40B4-BE49-F238E27FC236}">
                <a16:creationId xmlns:a16="http://schemas.microsoft.com/office/drawing/2014/main" id="{CD88D261-53CC-4137-6771-8270607AF5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2559" y="642797"/>
            <a:ext cx="6681118" cy="5730294"/>
          </a:xfrm>
          <a:prstGeom prst="rect">
            <a:avLst/>
          </a:prstGeom>
        </p:spPr>
      </p:pic>
      <p:sp>
        <p:nvSpPr>
          <p:cNvPr id="7" name="ZoneTexte 6">
            <a:extLst>
              <a:ext uri="{FF2B5EF4-FFF2-40B4-BE49-F238E27FC236}">
                <a16:creationId xmlns:a16="http://schemas.microsoft.com/office/drawing/2014/main" id="{1DBC01D9-A7D9-B7AF-69BB-A97100B2E6EF}"/>
              </a:ext>
            </a:extLst>
          </p:cNvPr>
          <p:cNvSpPr txBox="1"/>
          <p:nvPr/>
        </p:nvSpPr>
        <p:spPr>
          <a:xfrm>
            <a:off x="640675" y="6512168"/>
            <a:ext cx="11858272" cy="307777"/>
          </a:xfrm>
          <a:prstGeom prst="rect">
            <a:avLst/>
          </a:prstGeom>
          <a:noFill/>
        </p:spPr>
        <p:txBody>
          <a:bodyPr wrap="square">
            <a:spAutoFit/>
          </a:bodyPr>
          <a:lstStyle/>
          <a:p>
            <a:r>
              <a:rPr lang="en-US" sz="1400" i="1" dirty="0"/>
              <a:t>Modified from Lavelle, P., </a:t>
            </a:r>
            <a:r>
              <a:rPr lang="en-US" sz="1400" i="1" dirty="0" err="1"/>
              <a:t>Decaens</a:t>
            </a:r>
            <a:r>
              <a:rPr lang="en-US" sz="1400" i="1" dirty="0"/>
              <a:t>, T., Aubert, M., et al., 2006. Soil invertebrates and ecosystem services. European Journal of Soil Biology 42, S3–S15</a:t>
            </a:r>
            <a:endParaRPr lang="fr-CH" sz="1400" i="1" dirty="0"/>
          </a:p>
        </p:txBody>
      </p:sp>
      <p:sp>
        <p:nvSpPr>
          <p:cNvPr id="4" name="ZoneTexte 3">
            <a:extLst>
              <a:ext uri="{FF2B5EF4-FFF2-40B4-BE49-F238E27FC236}">
                <a16:creationId xmlns:a16="http://schemas.microsoft.com/office/drawing/2014/main" id="{B7FE1898-51EC-4307-37F7-CB122E192452}"/>
              </a:ext>
            </a:extLst>
          </p:cNvPr>
          <p:cNvSpPr txBox="1"/>
          <p:nvPr/>
        </p:nvSpPr>
        <p:spPr>
          <a:xfrm>
            <a:off x="745482" y="2459143"/>
            <a:ext cx="2991631" cy="3046988"/>
          </a:xfrm>
          <a:prstGeom prst="rect">
            <a:avLst/>
          </a:prstGeom>
          <a:noFill/>
        </p:spPr>
        <p:txBody>
          <a:bodyPr wrap="square">
            <a:spAutoFit/>
          </a:bodyPr>
          <a:lstStyle/>
          <a:p>
            <a:pPr marL="285750" indent="-285750">
              <a:buFont typeface="Arial" panose="020B0604020202020204" pitchFamily="34" charset="0"/>
              <a:buChar char="•"/>
            </a:pPr>
            <a:r>
              <a:rPr lang="fr-CH" sz="2400" dirty="0"/>
              <a:t>Des microorganismes aux services écosystémiques</a:t>
            </a:r>
          </a:p>
          <a:p>
            <a:pPr marL="285750" indent="-285750">
              <a:buFont typeface="Arial" panose="020B0604020202020204" pitchFamily="34" charset="0"/>
              <a:buChar char="•"/>
            </a:pPr>
            <a:endParaRPr lang="fr-CH" sz="2400" dirty="0"/>
          </a:p>
          <a:p>
            <a:pPr marL="285750" indent="-285750">
              <a:buFont typeface="Arial" panose="020B0604020202020204" pitchFamily="34" charset="0"/>
              <a:buChar char="•"/>
            </a:pPr>
            <a:r>
              <a:rPr lang="fr-CH" sz="2400" dirty="0"/>
              <a:t>Avec des temporalités propres d’évolution</a:t>
            </a:r>
          </a:p>
        </p:txBody>
      </p:sp>
      <p:sp>
        <p:nvSpPr>
          <p:cNvPr id="6" name="ZoneTexte 5">
            <a:extLst>
              <a:ext uri="{FF2B5EF4-FFF2-40B4-BE49-F238E27FC236}">
                <a16:creationId xmlns:a16="http://schemas.microsoft.com/office/drawing/2014/main" id="{1570E4BD-FE8C-2FA7-74B7-14EB8AAD1FF0}"/>
              </a:ext>
            </a:extLst>
          </p:cNvPr>
          <p:cNvSpPr txBox="1"/>
          <p:nvPr/>
        </p:nvSpPr>
        <p:spPr>
          <a:xfrm>
            <a:off x="10321905" y="185597"/>
            <a:ext cx="1870095" cy="914400"/>
          </a:xfrm>
          <a:prstGeom prst="rect">
            <a:avLst/>
          </a:prstGeom>
          <a:solidFill>
            <a:schemeClr val="bg1"/>
          </a:solidFill>
          <a:ln>
            <a:solidFill>
              <a:schemeClr val="accent2"/>
            </a:solidFill>
          </a:ln>
        </p:spPr>
        <p:txBody>
          <a:bodyPr wrap="none" lIns="0" tIns="0" rIns="0" bIns="0" rtlCol="0" anchor="ctr" anchorCtr="0">
            <a:noAutofit/>
          </a:bodyPr>
          <a:lstStyle/>
          <a:p>
            <a:pPr algn="l"/>
            <a:r>
              <a:rPr lang="fr-CH" dirty="0">
                <a:solidFill>
                  <a:schemeClr val="accent2"/>
                </a:solidFill>
                <a:latin typeface="Arial" pitchFamily="34" charset="0"/>
                <a:cs typeface="Arial" pitchFamily="34" charset="0"/>
              </a:rPr>
              <a:t>Fonction des sols</a:t>
            </a:r>
          </a:p>
        </p:txBody>
      </p:sp>
    </p:spTree>
    <p:extLst>
      <p:ext uri="{BB962C8B-B14F-4D97-AF65-F5344CB8AC3E}">
        <p14:creationId xmlns:p14="http://schemas.microsoft.com/office/powerpoint/2010/main" val="3160339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nchorCtr="0">
        <a:noAutofit/>
      </a:bodyPr>
      <a:lstStyle>
        <a:defPPr algn="l">
          <a:defRPr sz="850" dirty="0">
            <a:solidFill>
              <a:srgbClr val="ACA39A"/>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89803B1F6D4648B1BA911B0C183F3A" ma:contentTypeVersion="3" ma:contentTypeDescription="Crée un document." ma:contentTypeScope="" ma:versionID="69c69653c39bd8936dcd92456787c761">
  <xsd:schema xmlns:xsd="http://www.w3.org/2001/XMLSchema" xmlns:xs="http://www.w3.org/2001/XMLSchema" xmlns:p="http://schemas.microsoft.com/office/2006/metadata/properties" xmlns:ns2="0027f3d4-e428-4636-98e7-7b3cc208aceb" targetNamespace="http://schemas.microsoft.com/office/2006/metadata/properties" ma:root="true" ma:fieldsID="4b59fc8fbee55c816b87389c2fa63e9f" ns2:_="">
    <xsd:import namespace="0027f3d4-e428-4636-98e7-7b3cc208aceb"/>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27f3d4-e428-4636-98e7-7b3cc208ac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9EF232-85B0-4E63-BAAD-1DC231CBC47C}">
  <ds:schemaRefs>
    <ds:schemaRef ds:uri="http://schemas.microsoft.com/sharepoint/v3/contenttype/forms"/>
  </ds:schemaRefs>
</ds:datastoreItem>
</file>

<file path=customXml/itemProps2.xml><?xml version="1.0" encoding="utf-8"?>
<ds:datastoreItem xmlns:ds="http://schemas.openxmlformats.org/officeDocument/2006/customXml" ds:itemID="{9F14A860-9F9A-4F05-ABC9-E8ABC6D058C9}">
  <ds:schemaRefs>
    <ds:schemaRef ds:uri="76584b67-a7e9-4a55-be01-8955a44b6edb"/>
    <ds:schemaRef ds:uri="641ea003-c582-42e1-9eae-9d3d2cd9f0bb"/>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2f7234fc-d4b1-414a-b47a-9399ebc770e9"/>
    <ds:schemaRef ds:uri="http://www.w3.org/XML/1998/namespace"/>
  </ds:schemaRefs>
</ds:datastoreItem>
</file>

<file path=customXml/itemProps3.xml><?xml version="1.0" encoding="utf-8"?>
<ds:datastoreItem xmlns:ds="http://schemas.openxmlformats.org/officeDocument/2006/customXml" ds:itemID="{A1D1BC60-6D17-4D4B-8EB0-56C38E690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27f3d4-e428-4636-98e7-7b3cc208ac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TotalTime>
  <Words>1580</Words>
  <Application>Microsoft Office PowerPoint</Application>
  <PresentationFormat>Grand écran</PresentationFormat>
  <Paragraphs>278</Paragraphs>
  <Slides>20</Slides>
  <Notes>19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Calibri</vt:lpstr>
      <vt:lpstr>Relevant</vt:lpstr>
      <vt:lpstr>SwiftLTStd-Light</vt:lpstr>
      <vt:lpstr>Wingdings</vt:lpstr>
      <vt:lpstr>Thème Office</vt:lpstr>
      <vt:lpstr>Le sol précieux Séminaire SVAF 2 mai 2025</vt:lpstr>
      <vt:lpstr>Présentation PowerPoint</vt:lpstr>
      <vt:lpstr>Définition du sol </vt:lpstr>
      <vt:lpstr>Grande variabilité de types de sols</vt:lpstr>
      <vt:lpstr>Le sol se constitue à l’interface de différents milieux </vt:lpstr>
      <vt:lpstr>Les constituants du sol</vt:lpstr>
      <vt:lpstr>Ses propriétés</vt:lpstr>
      <vt:lpstr>Temps de formation</vt:lpstr>
      <vt:lpstr>Auto organisation des différentes entités:  </vt:lpstr>
      <vt:lpstr>Ses fonctions du sol</vt:lpstr>
      <vt:lpstr>Fonctions du sol - production</vt:lpstr>
      <vt:lpstr>Fonctions du sol - régulation</vt:lpstr>
      <vt:lpstr>Fonctions du sol - habitat</vt:lpstr>
      <vt:lpstr>Fonctions du sol - support</vt:lpstr>
      <vt:lpstr>Le sol et ses fonctions</vt:lpstr>
      <vt:lpstr>10’000 ans pour former 1 sol, 1 seconde pour le détruire</vt:lpstr>
      <vt:lpstr>Fonctions du sol et atteintes</vt:lpstr>
      <vt:lpstr>Fonctions du sol : opportunités et challenges</vt:lpstr>
      <vt:lpstr>Fonctions du sol : défis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Conf_VS_2023-06-20_GBullinger</dc:title>
  <dc:creator>Bullinger Géraldine</dc:creator>
  <cp:lastModifiedBy>Favre Boivin Fabienne</cp:lastModifiedBy>
  <cp:revision>140</cp:revision>
  <dcterms:created xsi:type="dcterms:W3CDTF">2022-05-23T11:03:13Z</dcterms:created>
  <dcterms:modified xsi:type="dcterms:W3CDTF">2025-04-30T20:01:41Z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0x0101009C89803B1F6D4648B1BA911B0C183F3A</vt:lpwstr>
  </property>
  <property fmtid="{D5CDD505-2E9C-101B-9397-08002B2CF9AE}" pid="4" name="_dlc_DocIdItemGuid">
    <vt:lpwstr>4bcc963c-2754-42e0-b288-0619a596a959</vt:lpwstr>
  </property>
</Properties>
</file>