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743" r:id="rId6"/>
    <p:sldId id="744" r:id="rId7"/>
    <p:sldId id="297" r:id="rId8"/>
    <p:sldId id="739" r:id="rId9"/>
    <p:sldId id="741" r:id="rId10"/>
    <p:sldId id="740" r:id="rId11"/>
    <p:sldId id="745" r:id="rId12"/>
    <p:sldId id="734" r:id="rId13"/>
    <p:sldId id="746" r:id="rId14"/>
    <p:sldId id="757" r:id="rId15"/>
    <p:sldId id="747" r:id="rId16"/>
    <p:sldId id="282" r:id="rId17"/>
    <p:sldId id="288" r:id="rId18"/>
    <p:sldId id="749" r:id="rId19"/>
    <p:sldId id="748" r:id="rId20"/>
    <p:sldId id="750" r:id="rId21"/>
    <p:sldId id="751" r:id="rId22"/>
    <p:sldId id="752" r:id="rId23"/>
    <p:sldId id="753" r:id="rId24"/>
    <p:sldId id="754" r:id="rId25"/>
    <p:sldId id="755" r:id="rId26"/>
    <p:sldId id="756" r:id="rId27"/>
  </p:sldIdLst>
  <p:sldSz cx="9144000" cy="5143500" type="screen16x9"/>
  <p:notesSz cx="6724650" cy="987425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1" userDrawn="1">
          <p15:clr>
            <a:srgbClr val="A4A3A4"/>
          </p15:clr>
        </p15:guide>
        <p15:guide id="2" orient="horz" pos="191" userDrawn="1">
          <p15:clr>
            <a:srgbClr val="A4A3A4"/>
          </p15:clr>
        </p15:guide>
        <p15:guide id="3" orient="horz" pos="327" userDrawn="1">
          <p15:clr>
            <a:srgbClr val="A4A3A4"/>
          </p15:clr>
        </p15:guide>
        <p15:guide id="4" orient="horz" pos="293" userDrawn="1">
          <p15:clr>
            <a:srgbClr val="A4A3A4"/>
          </p15:clr>
        </p15:guide>
        <p15:guide id="8" pos="55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1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D181E"/>
    <a:srgbClr val="000000"/>
    <a:srgbClr val="F0F5FD"/>
    <a:srgbClr val="E8F0F8"/>
    <a:srgbClr val="E6E6E6"/>
    <a:srgbClr val="DDDDDD"/>
    <a:srgbClr val="C0C0C0"/>
    <a:srgbClr val="B2B2B2"/>
    <a:srgbClr val="9AD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0" autoAdjust="0"/>
    <p:restoredTop sz="95300" autoAdjust="0"/>
  </p:normalViewPr>
  <p:slideViewPr>
    <p:cSldViewPr snapToGrid="0" showGuides="1">
      <p:cViewPr varScale="1">
        <p:scale>
          <a:sx n="139" d="100"/>
          <a:sy n="139" d="100"/>
        </p:scale>
        <p:origin x="1176" y="120"/>
      </p:cViewPr>
      <p:guideLst>
        <p:guide orient="horz" pos="701"/>
        <p:guide orient="horz" pos="191"/>
        <p:guide orient="horz" pos="327"/>
        <p:guide orient="horz" pos="293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1" d="100"/>
          <a:sy n="91" d="100"/>
        </p:scale>
        <p:origin x="3710" y="72"/>
      </p:cViewPr>
      <p:guideLst>
        <p:guide orient="horz" pos="3110"/>
        <p:guide pos="211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oleObject" Target="file:///C:\Documents%20and%20Settings\bohavlicek\Bureau\SURFACES%20CH.xlsx" TargetMode="External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1-F69B-4A37-85F3-80AB074F6CB6}"/>
              </c:ext>
            </c:extLst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3-F69B-4A37-85F3-80AB074F6CB6}"/>
              </c:ext>
            </c:extLst>
          </c:dPt>
          <c:dPt>
            <c:idx val="2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5-F69B-4A37-85F3-80AB074F6CB6}"/>
              </c:ext>
            </c:extLst>
          </c:dPt>
          <c:dPt>
            <c:idx val="3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7-F69B-4A37-85F3-80AB074F6CB6}"/>
              </c:ext>
            </c:extLst>
          </c:dPt>
          <c:dPt>
            <c:idx val="4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9-F69B-4A37-85F3-80AB074F6CB6}"/>
              </c:ext>
            </c:extLst>
          </c:dPt>
          <c:dPt>
            <c:idx val="5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</c:spPr>
            <c:extLst>
              <c:ext xmlns:c16="http://schemas.microsoft.com/office/drawing/2014/chart" uri="{C3380CC4-5D6E-409C-BE32-E72D297353CC}">
                <c16:uniqueId val="{0000000B-F69B-4A37-85F3-80AB074F6CB6}"/>
              </c:ext>
            </c:extLst>
          </c:dPt>
          <c:cat>
            <c:strRef>
              <c:f>Feuil1!$A$1:$A$6</c:f>
              <c:strCache>
                <c:ptCount val="6"/>
                <c:pt idx="0">
                  <c:v>Surface agricole utile 24%</c:v>
                </c:pt>
                <c:pt idx="1">
                  <c:v>Pâturages d'alpage 14%</c:v>
                </c:pt>
                <c:pt idx="2">
                  <c:v>Forêts 30%</c:v>
                </c:pt>
                <c:pt idx="3">
                  <c:v>Lacs, rivières 4%</c:v>
                </c:pt>
                <c:pt idx="4">
                  <c:v>Surfaces construites 6%</c:v>
                </c:pt>
                <c:pt idx="5">
                  <c:v>Terres improductives haute montagne 22%</c:v>
                </c:pt>
              </c:strCache>
            </c:strRef>
          </c:cat>
          <c:val>
            <c:numRef>
              <c:f>Feuil1!$B$1:$B$6</c:f>
              <c:numCache>
                <c:formatCode>General</c:formatCode>
                <c:ptCount val="6"/>
                <c:pt idx="0">
                  <c:v>24</c:v>
                </c:pt>
                <c:pt idx="1">
                  <c:v>14</c:v>
                </c:pt>
                <c:pt idx="2">
                  <c:v>30</c:v>
                </c:pt>
                <c:pt idx="3">
                  <c:v>4</c:v>
                </c:pt>
                <c:pt idx="4">
                  <c:v>6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9B-4A37-85F3-80AB074F6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7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453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112" y="0"/>
            <a:ext cx="29145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80537"/>
            <a:ext cx="291453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112" y="9380537"/>
            <a:ext cx="29145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6F22B0-5AB4-4534-A196-09D5FD40838C}" type="slidenum"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pPr/>
              <a:t>‹N°›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7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453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112" y="0"/>
            <a:ext cx="29145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" y="741363"/>
            <a:ext cx="657860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05344" y="4690269"/>
            <a:ext cx="5603846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537"/>
            <a:ext cx="291453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112" y="9380537"/>
            <a:ext cx="29145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82" tIns="45441" rIns="90882" bIns="4544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F9673C1-B10B-4A71-96FC-7B6CB81AABD2}" type="slidenum">
              <a:rPr lang="de-CH" smtClean="0"/>
              <a:pPr/>
              <a:t>‹N°›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191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2900" algn="l" rtl="0" fontAlgn="base">
      <a:spcBef>
        <a:spcPct val="30000"/>
      </a:spcBef>
      <a:spcAft>
        <a:spcPct val="0"/>
      </a:spcAft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85800" algn="l" rtl="0" fontAlgn="base">
      <a:spcBef>
        <a:spcPct val="30000"/>
      </a:spcBef>
      <a:spcAft>
        <a:spcPct val="0"/>
      </a:spcAft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algn="l" rtl="0" fontAlgn="base">
      <a:spcBef>
        <a:spcPct val="30000"/>
      </a:spcBef>
      <a:spcAft>
        <a:spcPct val="0"/>
      </a:spcAft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1600" algn="l" rtl="0" fontAlgn="base">
      <a:spcBef>
        <a:spcPct val="30000"/>
      </a:spcBef>
      <a:spcAft>
        <a:spcPct val="0"/>
      </a:spcAft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5F762-7CD9-0CEC-929C-FB7F90E48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E023E6-1023-7BBB-E20D-38298D73EB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86B0ADA-DDB5-36A2-1517-3A968EB9A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86A98E-A684-9581-95E4-F92391AFE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2647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5A0F9-4198-AFC5-35B6-995302D66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2EAC40-0D59-6DDD-C021-E9132994A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E4AF3BE-7019-1969-404E-74FF6A0E18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361B93-880D-B94B-EE67-254B3467E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1886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5EF64-32EC-DFEB-C724-074B316AF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3B042B-3148-6C0B-1E9F-D6F52A48A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56C8782-B60E-3659-BA5F-05768D00C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CC4165-5CA5-F8D3-2371-4B94248D7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4869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7AB46-52AF-777A-32C0-D433B612E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650FACE-C931-4B41-4901-4BCD4B07C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175B032-693A-E8E9-6884-F7E35B605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D4209B-BBC4-1159-2154-9FF6CB78B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3754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76B34-0E1B-181F-AE2B-88B57D952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29E783F-49BD-E808-CC4C-31F5C9421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CC5A98-0F3F-E197-D07B-013330286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EC2261-3E74-E7C8-5D26-46C8ED7A0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61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5CF33-79FA-F43B-FBD7-817D75240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1AB9410-7F1F-F6DE-8CAF-846E6929A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A959051-01C7-3886-7671-750A1C0DC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3F55D5-9A4B-8156-6119-BDA25A965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6516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CCBEC-3B04-45B8-82B9-1C83D80A1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F90394-729A-17C1-8F1D-95982453D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6962AD-197A-9B31-7DD3-2836DD406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FCE11-13C7-0085-1809-E83EDEE85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907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A807E-380E-94F4-4712-87B9DA906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E9A462D-0B1C-ADF4-A6E0-027C91003A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E22B09-29B1-EA05-EA03-5CA4F4266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1A8353-3C9E-3FB8-9B5B-9EDA49170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4120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74917-6B7D-A7B8-4359-8871D219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C03BD87-E20B-44CF-EEC7-9B4CE168C0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A7C28E-FFDB-B55E-E93A-698998129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5403E9-B04E-6F4E-EF22-26B1CE07E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3910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C4C3A-DE08-17AF-A3CF-2E91827DD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3A1112-C3AC-2661-3DC6-57FB9E194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BEEA6F-3B2B-F63B-5987-04F5552BE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EC5ACF-586F-E8EB-08FB-3DC16A35F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070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84BCD-7FFC-8D84-1326-D42F541F3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829A2A-49FC-F6CA-EF5E-8ACD61023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7A76E3-34F8-656A-2351-C0974684C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AB0F5C-6646-16A6-058F-F70DAFA44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1177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12CB9-8F56-7356-2FBC-043B1A2FC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54F489-62B0-03E6-25AC-66205625B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136ECE-550F-F674-C6F0-A273047D9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310688-B10C-F826-D877-B28A95CC9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9587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64F5B-AF25-9B3B-3F7B-95BE3D659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27F199-E7AC-6AF7-6B61-798B542EA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586E4D-32AA-22E5-EABC-FB02E37BD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BDC02E-FF63-5A13-4C09-6DA9155A4B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673C1-B10B-4A71-96FC-7B6CB81AABD2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2578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88" y="261833"/>
            <a:ext cx="1497807" cy="382191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95402" y="1736202"/>
            <a:ext cx="7164386" cy="1935866"/>
          </a:xfrm>
        </p:spPr>
        <p:txBody>
          <a:bodyPr/>
          <a:lstStyle>
            <a:lvl1pPr>
              <a:lnSpc>
                <a:spcPts val="6000"/>
              </a:lnSpc>
              <a:defRPr sz="5200"/>
            </a:lvl1pPr>
          </a:lstStyle>
          <a:p>
            <a:r>
              <a:rPr lang="fr-CH" noProof="0"/>
              <a:t>[Titre de la présentation]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295401" y="3888919"/>
            <a:ext cx="7164387" cy="876518"/>
          </a:xfrm>
        </p:spPr>
        <p:txBody>
          <a:bodyPr tIns="46800"/>
          <a:lstStyle>
            <a:lvl1pPr marL="0" marR="0" indent="0" algn="l" defTabSz="685800" rtl="0" eaLnBrk="1" fontAlgn="base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CH" dirty="0"/>
          </a:p>
        </p:txBody>
      </p:sp>
      <p:sp>
        <p:nvSpPr>
          <p:cNvPr id="8" name="Text Box 32"/>
          <p:cNvSpPr txBox="1">
            <a:spLocks noChangeArrowheads="1"/>
          </p:cNvSpPr>
          <p:nvPr userDrawn="1"/>
        </p:nvSpPr>
        <p:spPr bwMode="auto">
          <a:xfrm>
            <a:off x="3429000" y="261834"/>
            <a:ext cx="5043668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600" b="0">
                <a:latin typeface="Arial" charset="0"/>
              </a:rPr>
              <a:t>Département fédéral de l'environnement, des transports,</a:t>
            </a:r>
            <a:br/>
            <a:r>
              <a:rPr lang="de-CH" sz="600" b="0">
                <a:latin typeface="Arial" charset="0"/>
              </a:rPr>
              <a:t>de l'énergie et de la communication DETEC</a:t>
            </a:r>
            <a:endParaRPr lang="de-CH" sz="600" b="0" dirty="0">
              <a:latin typeface="Arial" charset="0"/>
            </a:endParaRPr>
          </a:p>
          <a:p>
            <a:pPr marL="0" marR="0" lvl="0" indent="0" algn="l" defTabSz="685800" rtl="0" eaLnBrk="0" fontAlgn="base" latinLnBrk="0" hangingPunct="0">
              <a:lnSpc>
                <a:spcPts val="7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600" b="1">
                <a:latin typeface="Arial" charset="0"/>
              </a:rPr>
              <a:t>Office fédéral de l'environnement OFEV</a:t>
            </a:r>
          </a:p>
          <a:p>
            <a:pPr marL="0" marR="0" lvl="0" indent="0" algn="l" defTabSz="685800" rtl="0" eaLnBrk="0" fontAlgn="base" latinLnBrk="0" hangingPunct="0">
              <a:lnSpc>
                <a:spcPts val="7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600" b="0">
                <a:latin typeface="Arial" charset="0"/>
              </a:rPr>
              <a:t>Division Sols et biotechnologie</a:t>
            </a:r>
          </a:p>
          <a:p>
            <a:pPr marL="0" marR="0" lvl="0" indent="0" algn="l" defTabSz="685800" rtl="0" eaLnBrk="0" fontAlgn="base" latinLnBrk="0" hangingPunct="0">
              <a:lnSpc>
                <a:spcPts val="7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600" b="0" dirty="0">
              <a:latin typeface="Arial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174" userDrawn="1">
          <p15:clr>
            <a:srgbClr val="FBAE40"/>
          </p15:clr>
        </p15:guide>
        <p15:guide id="4" orient="horz" pos="1161" userDrawn="1">
          <p15:clr>
            <a:srgbClr val="FBAE40"/>
          </p15:clr>
        </p15:guide>
        <p15:guide id="5" orient="horz" pos="2488" userDrawn="1">
          <p15:clr>
            <a:srgbClr val="FBAE40"/>
          </p15:clr>
        </p15:guide>
        <p15:guide id="6" pos="816" userDrawn="1">
          <p15:clr>
            <a:srgbClr val="FBAE40"/>
          </p15:clr>
        </p15:guide>
        <p15:guide id="7" pos="53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1295400" y="1087041"/>
            <a:ext cx="7488463" cy="3394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CH" dirty="0"/>
              <a:t>Ajouter le texte par un clic </a:t>
            </a:r>
          </a:p>
          <a:p>
            <a:pPr lvl="1"/>
            <a:r>
              <a:rPr lang="fr-CH" noProof="0" dirty="0"/>
              <a:t>Deuxième niveau</a:t>
            </a:r>
          </a:p>
          <a:p>
            <a:pPr lvl="2"/>
            <a:r>
              <a:rPr lang="fr-CH" noProof="0" dirty="0"/>
              <a:t>Troisième niveau </a:t>
            </a:r>
          </a:p>
          <a:p>
            <a:pPr lvl="3"/>
            <a:r>
              <a:rPr lang="fr-CH" noProof="0" dirty="0"/>
              <a:t>Quatrième niveau</a:t>
            </a:r>
          </a:p>
          <a:p>
            <a:pPr lvl="4"/>
            <a:r>
              <a:rPr lang="fr-CH" noProof="0" dirty="0"/>
              <a:t>Cinquième niveau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1FFDD-132D-4B5B-AD6B-BCC06A41D268}" type="slidenum">
              <a:rPr lang="fr-CH" noProof="0" smtClean="0"/>
              <a:pPr/>
              <a:t>‹N°›</a:t>
            </a:fld>
            <a:endParaRPr lang="fr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H" noProof="0" dirty="0"/>
              <a:t>Nom de la présentation • Sous-titre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H" noProof="0" dirty="0"/>
              <a:t>Ajouter le titre par un clic</a:t>
            </a:r>
          </a:p>
        </p:txBody>
      </p:sp>
    </p:spTree>
    <p:extLst>
      <p:ext uri="{BB962C8B-B14F-4D97-AF65-F5344CB8AC3E}">
        <p14:creationId xmlns:p14="http://schemas.microsoft.com/office/powerpoint/2010/main" val="764893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+ Logo + hièrac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 hasCustomPrompt="1"/>
          </p:nvPr>
        </p:nvSpPr>
        <p:spPr>
          <a:xfrm>
            <a:off x="1295399" y="1740049"/>
            <a:ext cx="7488463" cy="27419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CH"/>
              <a:t>Ajouter le texte par un clic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1FFDD-132D-4B5B-AD6B-BCC06A41D268}" type="slidenum">
              <a:rPr lang="fr-CH" noProof="0" smtClean="0"/>
              <a:pPr/>
              <a:t>‹N°›</a:t>
            </a:fld>
            <a:endParaRPr lang="fr-CH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H" noProof="0"/>
              <a:t>Nom de la présentation • Sous-titre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1297813" y="870347"/>
            <a:ext cx="7487411" cy="675000"/>
          </a:xfrm>
        </p:spPr>
        <p:txBody>
          <a:bodyPr/>
          <a:lstStyle/>
          <a:p>
            <a:r>
              <a:rPr lang="fr-CH" noProof="0"/>
              <a:t>Ajouter le titre par un clic</a:t>
            </a:r>
          </a:p>
        </p:txBody>
      </p:sp>
      <p:sp>
        <p:nvSpPr>
          <p:cNvPr id="12" name="Line 40"/>
          <p:cNvSpPr>
            <a:spLocks noChangeShapeType="1"/>
          </p:cNvSpPr>
          <p:nvPr userDrawn="1"/>
        </p:nvSpPr>
        <p:spPr bwMode="auto">
          <a:xfrm flipH="1">
            <a:off x="1295399" y="4697379"/>
            <a:ext cx="74898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 sz="180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188" y="261833"/>
            <a:ext cx="1497807" cy="382191"/>
          </a:xfrm>
          <a:prstGeom prst="rect">
            <a:avLst/>
          </a:prstGeom>
        </p:spPr>
      </p:pic>
      <p:sp>
        <p:nvSpPr>
          <p:cNvPr id="15" name="Text Box 32"/>
          <p:cNvSpPr txBox="1">
            <a:spLocks noChangeArrowheads="1"/>
          </p:cNvSpPr>
          <p:nvPr userDrawn="1"/>
        </p:nvSpPr>
        <p:spPr bwMode="auto">
          <a:xfrm>
            <a:off x="3429000" y="261834"/>
            <a:ext cx="5043668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75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600" b="0">
                <a:latin typeface="Arial" charset="0"/>
              </a:rPr>
              <a:t>Département fédéral de l'environnement, des transports,</a:t>
            </a:r>
            <a:br/>
            <a:r>
              <a:rPr lang="de-CH" sz="600" b="0">
                <a:latin typeface="Arial" charset="0"/>
              </a:rPr>
              <a:t>de l'énergie et de la communication DETEC</a:t>
            </a:r>
            <a:endParaRPr lang="de-CH" sz="600" b="0" dirty="0">
              <a:latin typeface="Arial" charset="0"/>
            </a:endParaRPr>
          </a:p>
          <a:p>
            <a:pPr marL="0" marR="0" lvl="0" indent="0" algn="l" defTabSz="685800" rtl="0" eaLnBrk="0" fontAlgn="base" latinLnBrk="0" hangingPunct="0">
              <a:lnSpc>
                <a:spcPts val="7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600" b="1">
                <a:latin typeface="Arial" charset="0"/>
              </a:rPr>
              <a:t>Office fédéral de l'environnement OFEV</a:t>
            </a:r>
          </a:p>
          <a:p>
            <a:pPr marL="0" marR="0" lvl="0" indent="0" algn="l" defTabSz="685800" rtl="0" eaLnBrk="0" fontAlgn="base" latinLnBrk="0" hangingPunct="0">
              <a:lnSpc>
                <a:spcPts val="7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600" b="0">
                <a:latin typeface="Arial" charset="0"/>
              </a:rPr>
              <a:t>Division Sols et biotechnologie</a:t>
            </a:r>
          </a:p>
          <a:p>
            <a:pPr marL="0" marR="0" lvl="0" indent="0" algn="l" defTabSz="685800" rtl="0" eaLnBrk="0" fontAlgn="base" latinLnBrk="0" hangingPunct="0">
              <a:lnSpc>
                <a:spcPts val="75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600" b="0" dirty="0">
              <a:latin typeface="Arial" charset="0"/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977779AE-23EF-44B9-B186-B023F8054D21}"/>
              </a:ext>
            </a:extLst>
          </p:cNvPr>
          <p:cNvSpPr txBox="1">
            <a:spLocks/>
          </p:cNvSpPr>
          <p:nvPr userDrawn="1"/>
        </p:nvSpPr>
        <p:spPr>
          <a:xfrm>
            <a:off x="1295400" y="4903715"/>
            <a:ext cx="4347560" cy="13713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806450" indent="-268288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076325" indent="-269875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1344613" indent="-268288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H" sz="900" baseline="0" noProof="0">
                <a:latin typeface="+mn-lt"/>
              </a:rPr>
              <a:t> </a:t>
            </a:r>
            <a:r>
              <a:rPr lang="fr-CH" sz="900" b="0" kern="1200" noProof="0">
                <a:latin typeface="+mn-lt"/>
              </a:rPr>
              <a:t> </a:t>
            </a:r>
            <a:endParaRPr lang="fr-CH" sz="900" b="0" baseline="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9343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3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H" dirty="0"/>
              <a:t>Ajouter le titre par un clic</a:t>
            </a:r>
            <a:endParaRPr lang="fr-CH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1295400" y="1087041"/>
            <a:ext cx="3672000" cy="3394959"/>
          </a:xfrm>
        </p:spPr>
        <p:txBody>
          <a:bodyPr/>
          <a:lstStyle/>
          <a:p>
            <a:pPr lvl="0"/>
            <a:r>
              <a:rPr lang="fr-CH" dirty="0"/>
              <a:t>Ajouter le texte par un clic </a:t>
            </a:r>
          </a:p>
          <a:p>
            <a:pPr lvl="1"/>
            <a:r>
              <a:rPr lang="fr-CH" noProof="0" dirty="0"/>
              <a:t>Deuxième niveau</a:t>
            </a:r>
          </a:p>
          <a:p>
            <a:pPr lvl="2"/>
            <a:r>
              <a:rPr lang="fr-CH" noProof="0" dirty="0"/>
              <a:t>Troisième niveau </a:t>
            </a:r>
          </a:p>
          <a:p>
            <a:pPr lvl="3"/>
            <a:r>
              <a:rPr lang="fr-CH" noProof="0" dirty="0"/>
              <a:t>Quatrième niveau</a:t>
            </a:r>
          </a:p>
          <a:p>
            <a:pPr lvl="4"/>
            <a:r>
              <a:rPr lang="fr-CH" noProof="0" dirty="0"/>
              <a:t>Cinquième niveau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0" hasCustomPrompt="1"/>
          </p:nvPr>
        </p:nvSpPr>
        <p:spPr>
          <a:xfrm>
            <a:off x="5113622" y="1087041"/>
            <a:ext cx="3672000" cy="3394959"/>
          </a:xfrm>
        </p:spPr>
        <p:txBody>
          <a:bodyPr/>
          <a:lstStyle/>
          <a:p>
            <a:pPr lvl="0"/>
            <a:r>
              <a:rPr lang="fr-CH" dirty="0"/>
              <a:t>Ajouter le texte par un clic </a:t>
            </a:r>
          </a:p>
          <a:p>
            <a:pPr lvl="1"/>
            <a:r>
              <a:rPr lang="fr-CH" noProof="0" dirty="0"/>
              <a:t>Deuxième niveau</a:t>
            </a:r>
          </a:p>
          <a:p>
            <a:pPr lvl="2"/>
            <a:r>
              <a:rPr lang="fr-CH" noProof="0" dirty="0"/>
              <a:t>Troisième niveau </a:t>
            </a:r>
          </a:p>
          <a:p>
            <a:pPr lvl="3"/>
            <a:r>
              <a:rPr lang="fr-CH" noProof="0" dirty="0"/>
              <a:t>Quatrième niveau</a:t>
            </a:r>
          </a:p>
          <a:p>
            <a:pPr lvl="4"/>
            <a:r>
              <a:rPr lang="fr-CH" noProof="0" dirty="0"/>
              <a:t>Cinquième niveau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CH" noProof="0" dirty="0"/>
              <a:t>Nom de la présentation • Sous-titre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ulement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CH" dirty="0"/>
              <a:t>Ajouter le titre par un clic</a:t>
            </a:r>
            <a:endParaRPr lang="fr-CH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noProof="0" dirty="0"/>
              <a:t>Nom de la présentation • Sous-titre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‹N°›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noProof="0" dirty="0"/>
              <a:t>Nom de la présentation • Sous-titre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260084"/>
            <a:ext cx="211789" cy="235994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328627" y="4755374"/>
            <a:ext cx="445214" cy="13619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45720" rtlCol="0" anchor="t"/>
          <a:lstStyle>
            <a:lvl1pPr algn="r">
              <a:lnSpc>
                <a:spcPts val="1200"/>
              </a:lnSpc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fld id="{7D21FFDD-132D-4B5B-AD6B-BCC06A41D268}" type="slidenum">
              <a:rPr lang="fr-CH" smtClean="0"/>
              <a:pPr/>
              <a:t>‹N°›</a:t>
            </a:fld>
            <a:endParaRPr lang="fr-CH" dirty="0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5401" y="208800"/>
            <a:ext cx="7489823" cy="6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/>
              <a:t>Ajouter le titre par un clic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082041"/>
            <a:ext cx="7488600" cy="340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Ajouter le texte par un clic </a:t>
            </a:r>
          </a:p>
          <a:p>
            <a:pPr lvl="1"/>
            <a:r>
              <a:rPr lang="fr-CH" noProof="0"/>
              <a:t>Deuxième niveau</a:t>
            </a:r>
          </a:p>
          <a:p>
            <a:pPr lvl="2"/>
            <a:r>
              <a:rPr lang="fr-CH" noProof="0"/>
              <a:t>Troisième niveau </a:t>
            </a:r>
          </a:p>
          <a:p>
            <a:pPr lvl="3"/>
            <a:r>
              <a:rPr lang="fr-CH" noProof="0"/>
              <a:t>Quatrième niveau</a:t>
            </a:r>
          </a:p>
          <a:p>
            <a:pPr lvl="4"/>
            <a:r>
              <a:rPr lang="fr-CH" noProof="0"/>
              <a:t>Cinquième niveau</a:t>
            </a:r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 flipH="1">
            <a:off x="1295399" y="4697379"/>
            <a:ext cx="74898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CH" sz="18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295400" y="4762520"/>
            <a:ext cx="4347560" cy="12190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200"/>
              </a:lnSpc>
              <a:defRPr sz="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CH"/>
              <a:t>Nom de la présentation • Sous-titre</a:t>
            </a:r>
            <a:endParaRPr lang="fr-CH" dirty="0"/>
          </a:p>
        </p:txBody>
      </p:sp>
      <p:sp>
        <p:nvSpPr>
          <p:cNvPr id="9" name="Textplatzhalter 2"/>
          <p:cNvSpPr txBox="1">
            <a:spLocks/>
          </p:cNvSpPr>
          <p:nvPr userDrawn="1"/>
        </p:nvSpPr>
        <p:spPr>
          <a:xfrm>
            <a:off x="1295400" y="4903715"/>
            <a:ext cx="4347560" cy="13713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806450" indent="-268288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076325" indent="-269875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1344613" indent="-268288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CH" sz="900" baseline="0" noProof="0">
                <a:latin typeface="+mn-lt"/>
              </a:rPr>
              <a:t> </a:t>
            </a:r>
            <a:r>
              <a:rPr lang="fr-CH" sz="900" b="0" kern="1200" noProof="0">
                <a:latin typeface="+mn-lt"/>
              </a:rPr>
              <a:t> </a:t>
            </a:r>
            <a:endParaRPr lang="fr-CH" sz="900" b="0" baseline="0" noProof="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54" r:id="rId5"/>
    <p:sldLayoutId id="2147483655" r:id="rId6"/>
  </p:sldLayoutIdLst>
  <p:hf hdr="0" dt="0"/>
  <p:txStyles>
    <p:titleStyle>
      <a:lvl1pPr algn="l" rtl="0" eaLnBrk="1" fontAlgn="base" hangingPunct="1">
        <a:lnSpc>
          <a:spcPts val="36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201216" indent="-201216" algn="l" rtl="0" eaLnBrk="1" fontAlgn="base" hangingPunct="1">
        <a:lnSpc>
          <a:spcPts val="26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403622" indent="-202406" algn="l" rtl="0" eaLnBrk="1" fontAlgn="base" hangingPunct="1">
        <a:lnSpc>
          <a:spcPts val="2600"/>
        </a:lnSpc>
        <a:spcBef>
          <a:spcPts val="0"/>
        </a:spcBef>
        <a:spcAft>
          <a:spcPts val="0"/>
        </a:spcAft>
        <a:buClr>
          <a:schemeClr val="accent6"/>
        </a:buClr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</a:defRPr>
      </a:lvl2pPr>
      <a:lvl3pPr marL="604838" indent="-201216" algn="l" rtl="0" eaLnBrk="1" fontAlgn="base" hangingPunct="1">
        <a:lnSpc>
          <a:spcPts val="2600"/>
        </a:lnSpc>
        <a:spcBef>
          <a:spcPts val="0"/>
        </a:spcBef>
        <a:spcAft>
          <a:spcPts val="0"/>
        </a:spcAft>
        <a:buClr>
          <a:schemeClr val="accent6"/>
        </a:buClr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</a:defRPr>
      </a:lvl3pPr>
      <a:lvl4pPr marL="807244" indent="-202406" algn="l" rtl="0" eaLnBrk="1" fontAlgn="base" hangingPunct="1">
        <a:lnSpc>
          <a:spcPts val="2600"/>
        </a:lnSpc>
        <a:spcBef>
          <a:spcPts val="0"/>
        </a:spcBef>
        <a:spcAft>
          <a:spcPts val="0"/>
        </a:spcAft>
        <a:buClr>
          <a:schemeClr val="accent6"/>
        </a:buClr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</a:defRPr>
      </a:lvl4pPr>
      <a:lvl5pPr marL="1008460" indent="-201216" algn="l" rtl="0" eaLnBrk="1" fontAlgn="base" hangingPunct="1">
        <a:lnSpc>
          <a:spcPts val="2600"/>
        </a:lnSpc>
        <a:spcBef>
          <a:spcPts val="0"/>
        </a:spcBef>
        <a:spcAft>
          <a:spcPts val="0"/>
        </a:spcAft>
        <a:buClr>
          <a:schemeClr val="accent6"/>
        </a:buClr>
        <a:buFont typeface="Arial" panose="020B0604020202020204" pitchFamily="34" charset="0"/>
        <a:buChar char="•"/>
        <a:defRPr sz="21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1575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1575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1575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1575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26" userDrawn="1">
          <p15:clr>
            <a:srgbClr val="F26B43"/>
          </p15:clr>
        </p15:guide>
        <p15:guide id="3" orient="horz" pos="2957" userDrawn="1">
          <p15:clr>
            <a:srgbClr val="F26B43"/>
          </p15:clr>
        </p15:guide>
        <p15:guide id="5" pos="5534" userDrawn="1">
          <p15:clr>
            <a:srgbClr val="F26B43"/>
          </p15:clr>
        </p15:guide>
        <p15:guide id="7" orient="horz" pos="3117" userDrawn="1">
          <p15:clr>
            <a:srgbClr val="F26B43"/>
          </p15:clr>
        </p15:guide>
        <p15:guide id="8" orient="horz" pos="174" userDrawn="1">
          <p15:clr>
            <a:srgbClr val="F26B43"/>
          </p15:clr>
        </p15:guide>
        <p15:guide id="9" pos="816" userDrawn="1">
          <p15:clr>
            <a:srgbClr val="F26B43"/>
          </p15:clr>
        </p15:guide>
        <p15:guide id="10" orient="horz" pos="2828" userDrawn="1">
          <p15:clr>
            <a:srgbClr val="F26B43"/>
          </p15:clr>
        </p15:guide>
        <p15:guide id="11" orient="horz" pos="685" userDrawn="1">
          <p15:clr>
            <a:srgbClr val="F26B43"/>
          </p15:clr>
        </p15:guide>
        <p15:guide id="12" orient="horz" pos="25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d.ch/fileadmin/user_upload/themes/environnement/sol/fichiers_pdf/Plan-action-sol-web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 txBox="1">
            <a:spLocks/>
          </p:cNvSpPr>
          <p:nvPr/>
        </p:nvSpPr>
        <p:spPr bwMode="auto">
          <a:xfrm>
            <a:off x="1295400" y="3817002"/>
            <a:ext cx="7177268" cy="51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510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806450" indent="-268288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076325" indent="-269875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1344613" indent="-268288" algn="l" rtl="0" eaLnBrk="1" fontAlgn="base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CH" kern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A168D5-C372-4FA2-9C2F-C2BA7610D59C}"/>
              </a:ext>
            </a:extLst>
          </p:cNvPr>
          <p:cNvSpPr txBox="1"/>
          <p:nvPr/>
        </p:nvSpPr>
        <p:spPr>
          <a:xfrm>
            <a:off x="792601" y="827895"/>
            <a:ext cx="755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latin typeface="+mn-lt"/>
              </a:rPr>
              <a:t>Le sol légal • bien privé ou ressource publique ?</a:t>
            </a:r>
            <a:endParaRPr lang="en-US" sz="2400" b="1" dirty="0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4A2829-457B-FF44-732C-B2283A13A9FE}"/>
              </a:ext>
            </a:extLst>
          </p:cNvPr>
          <p:cNvSpPr txBox="1"/>
          <p:nvPr/>
        </p:nvSpPr>
        <p:spPr>
          <a:xfrm>
            <a:off x="3346246" y="610985"/>
            <a:ext cx="6976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600" dirty="0">
                <a:latin typeface="+mn-lt"/>
              </a:rPr>
              <a:t>Elena Havlicek</a:t>
            </a:r>
            <a:endParaRPr lang="en-US" sz="600" dirty="0"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B375FE-95B2-6C45-6374-A8168DDAD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850" y="1486179"/>
            <a:ext cx="5460585" cy="365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935D4-8F29-9825-2A76-9F4D767A0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AC56455-6BB8-1ED4-A6FF-25F187D5AE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BD6C913D-2E40-BEB6-F316-8EBF2DDB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pic>
        <p:nvPicPr>
          <p:cNvPr id="7" name="Picture 2" descr="https://www.bfs.admin.ch/bfs/fr/home/statistiques/espace-environnement/utilisation-couverture-sol/evolution/_jcr_content/par/image/image.imagespooler.png/1600757366306/sion.png">
            <a:extLst>
              <a:ext uri="{FF2B5EF4-FFF2-40B4-BE49-F238E27FC236}">
                <a16:creationId xmlns:a16="http://schemas.microsoft.com/office/drawing/2014/main" id="{3A53FD54-7631-7A6F-BE3F-8CBD7C7B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39" y="259079"/>
            <a:ext cx="7327018" cy="19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3FABF4-053C-7362-A3C1-ABC709F28082}"/>
              </a:ext>
            </a:extLst>
          </p:cNvPr>
          <p:cNvSpPr/>
          <p:nvPr/>
        </p:nvSpPr>
        <p:spPr>
          <a:xfrm>
            <a:off x="1295400" y="2699518"/>
            <a:ext cx="76148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H" sz="1600" b="0" i="0" dirty="0">
                <a:solidFill>
                  <a:srgbClr val="454545"/>
                </a:solidFill>
                <a:effectLst/>
                <a:latin typeface="Font-Regular"/>
              </a:rPr>
              <a:t>La Confédération, les cantons et les communes veillent à une </a:t>
            </a:r>
            <a:r>
              <a:rPr lang="fr-CH" sz="1600" b="1" i="0" dirty="0">
                <a:solidFill>
                  <a:srgbClr val="454545"/>
                </a:solidFill>
                <a:effectLst/>
                <a:latin typeface="Font-Regular"/>
              </a:rPr>
              <a:t>utilisation mesurée du sol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</a:t>
            </a:r>
            <a:r>
              <a:rPr lang="fr-CH" sz="1600" b="0" i="0" dirty="0">
                <a:solidFill>
                  <a:srgbClr val="1F2937"/>
                </a:solidFill>
                <a:effectLst/>
                <a:latin typeface="Font-Regular"/>
              </a:rPr>
              <a:t>de </a:t>
            </a:r>
            <a:r>
              <a:rPr lang="fr-CH" sz="1600" b="1" i="0" dirty="0">
                <a:solidFill>
                  <a:srgbClr val="1F2937"/>
                </a:solidFill>
                <a:effectLst/>
                <a:latin typeface="Font-Regular"/>
              </a:rPr>
              <a:t>protéger les bases naturelles </a:t>
            </a:r>
            <a:r>
              <a:rPr lang="fr-CH" sz="1600" b="0" i="0" dirty="0">
                <a:solidFill>
                  <a:srgbClr val="1F2937"/>
                </a:solidFill>
                <a:effectLst/>
                <a:latin typeface="Font-Regular"/>
              </a:rPr>
              <a:t>de la vie, telles que le </a:t>
            </a:r>
            <a:r>
              <a:rPr lang="fr-CH" sz="1600" b="1" i="0" dirty="0">
                <a:solidFill>
                  <a:srgbClr val="1F2937"/>
                </a:solidFill>
                <a:effectLst/>
                <a:latin typeface="Font-Regular"/>
              </a:rPr>
              <a:t>sol</a:t>
            </a:r>
            <a:r>
              <a:rPr lang="fr-CH" sz="1600" b="0" i="0" dirty="0">
                <a:solidFill>
                  <a:srgbClr val="1F2937"/>
                </a:solidFill>
                <a:effectLst/>
                <a:latin typeface="Font-Regular"/>
              </a:rPr>
              <a:t>, l’air, l’eau, la forêt et le paysage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b="0" i="0" dirty="0">
                <a:solidFill>
                  <a:srgbClr val="1F2937"/>
                </a:solidFill>
                <a:effectLst/>
                <a:latin typeface="Font-Regular"/>
              </a:rPr>
              <a:t>de réserver à l’agriculture suffisamment de bonnes terres cultivables, en particulier, les </a:t>
            </a:r>
            <a:r>
              <a:rPr lang="fr-CH" sz="1600" b="1" i="0" dirty="0">
                <a:solidFill>
                  <a:srgbClr val="1F2937"/>
                </a:solidFill>
                <a:effectLst/>
                <a:latin typeface="Font-Regular"/>
              </a:rPr>
              <a:t>surfaces d’assolement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9CAD58-EDFA-4ADF-4981-B170A076EF75}"/>
              </a:ext>
            </a:extLst>
          </p:cNvPr>
          <p:cNvSpPr txBox="1"/>
          <p:nvPr/>
        </p:nvSpPr>
        <p:spPr>
          <a:xfrm>
            <a:off x="298502" y="2699517"/>
            <a:ext cx="11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 Art. 1 Buts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58565E-30CA-E588-3190-E2AA441B887C}"/>
              </a:ext>
            </a:extLst>
          </p:cNvPr>
          <p:cNvSpPr txBox="1"/>
          <p:nvPr/>
        </p:nvSpPr>
        <p:spPr>
          <a:xfrm>
            <a:off x="298502" y="3484347"/>
            <a:ext cx="1399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 Art. 3 Principes régissant l’aménagement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6A89BF-A9A0-1AF9-06F2-6C9941F9101C}"/>
              </a:ext>
            </a:extLst>
          </p:cNvPr>
          <p:cNvSpPr txBox="1"/>
          <p:nvPr/>
        </p:nvSpPr>
        <p:spPr>
          <a:xfrm>
            <a:off x="3836355" y="4931361"/>
            <a:ext cx="5307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CH" sz="800" dirty="0">
                <a:latin typeface="Arial Narrow" panose="020B0606020202030204" pitchFamily="34" charset="0"/>
              </a:rPr>
              <a:t>Source images: https://www.bfs.admin.ch/bfs/fr/home/statistiques/espace-environnement/utilisation-couverture-sol/evolution.html</a:t>
            </a:r>
          </a:p>
        </p:txBody>
      </p:sp>
    </p:spTree>
    <p:extLst>
      <p:ext uri="{BB962C8B-B14F-4D97-AF65-F5344CB8AC3E}">
        <p14:creationId xmlns:p14="http://schemas.microsoft.com/office/powerpoint/2010/main" val="16700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C0C0A-F1C4-48A4-3E2D-924827E1E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CA77AFC-1FC3-9E3A-B517-DA9928193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11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AE424CF5-4ED1-22DD-6163-5B3BAB7FB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pic>
        <p:nvPicPr>
          <p:cNvPr id="7" name="Picture 2" descr="https://www.bfs.admin.ch/bfs/fr/home/statistiques/espace-environnement/utilisation-couverture-sol/evolution/_jcr_content/par/image/image.imagespooler.png/1600757366306/sion.png">
            <a:extLst>
              <a:ext uri="{FF2B5EF4-FFF2-40B4-BE49-F238E27FC236}">
                <a16:creationId xmlns:a16="http://schemas.microsoft.com/office/drawing/2014/main" id="{96C2F37C-7ABF-AB71-DA9C-2CF317E1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39" y="259079"/>
            <a:ext cx="7327018" cy="19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666304-A6B2-E724-4641-20C86E13F2B5}"/>
              </a:ext>
            </a:extLst>
          </p:cNvPr>
          <p:cNvSpPr/>
          <p:nvPr/>
        </p:nvSpPr>
        <p:spPr>
          <a:xfrm>
            <a:off x="1295400" y="2699518"/>
            <a:ext cx="76148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H" sz="1600" b="0" i="0" dirty="0">
                <a:solidFill>
                  <a:srgbClr val="454545"/>
                </a:solidFill>
                <a:effectLst/>
                <a:latin typeface="Font-Regular"/>
              </a:rPr>
              <a:t>La Confédération, les cantons et les communes veillent à une </a:t>
            </a:r>
            <a:r>
              <a:rPr lang="fr-CH" sz="1600" b="1" i="0" dirty="0">
                <a:solidFill>
                  <a:srgbClr val="454545"/>
                </a:solidFill>
                <a:effectLst/>
                <a:latin typeface="Font-Regular"/>
              </a:rPr>
              <a:t>utilisation mesurée du sol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</a:t>
            </a:r>
            <a:r>
              <a:rPr lang="fr-CH" sz="1600" b="0" i="0" dirty="0">
                <a:solidFill>
                  <a:srgbClr val="1F2937"/>
                </a:solidFill>
                <a:effectLst/>
                <a:latin typeface="Font-Regular"/>
              </a:rPr>
              <a:t>de </a:t>
            </a:r>
            <a:r>
              <a:rPr lang="fr-CH" sz="1600" b="1" i="0" dirty="0">
                <a:solidFill>
                  <a:srgbClr val="1F2937"/>
                </a:solidFill>
                <a:effectLst/>
                <a:latin typeface="Font-Regular"/>
              </a:rPr>
              <a:t>protéger les bases naturelles </a:t>
            </a:r>
            <a:r>
              <a:rPr lang="fr-CH" sz="1600" b="0" i="0" dirty="0">
                <a:solidFill>
                  <a:srgbClr val="1F2937"/>
                </a:solidFill>
                <a:effectLst/>
                <a:latin typeface="Font-Regular"/>
              </a:rPr>
              <a:t>de la vie, telles que le </a:t>
            </a:r>
            <a:r>
              <a:rPr lang="fr-CH" sz="1600" b="1" i="0" dirty="0">
                <a:solidFill>
                  <a:srgbClr val="1F2937"/>
                </a:solidFill>
                <a:effectLst/>
                <a:latin typeface="Font-Regular"/>
              </a:rPr>
              <a:t>sol</a:t>
            </a:r>
            <a:r>
              <a:rPr lang="fr-CH" sz="1600" b="0" i="0" dirty="0">
                <a:solidFill>
                  <a:srgbClr val="1F2937"/>
                </a:solidFill>
                <a:effectLst/>
                <a:latin typeface="Font-Regular"/>
              </a:rPr>
              <a:t>, l’air, l’eau, la forêt et le paysage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H" sz="1600" b="0" i="0" dirty="0">
                <a:solidFill>
                  <a:srgbClr val="1F2937"/>
                </a:solidFill>
                <a:effectLst/>
                <a:latin typeface="Font-Regular"/>
              </a:rPr>
              <a:t>de réserver à l’agriculture suffisamment de bonnes terres cultivables, en particulier, les </a:t>
            </a:r>
            <a:r>
              <a:rPr lang="fr-CH" sz="1600" b="1" i="0" dirty="0">
                <a:solidFill>
                  <a:srgbClr val="1F2937"/>
                </a:solidFill>
                <a:effectLst/>
                <a:latin typeface="Font-Regular"/>
              </a:rPr>
              <a:t>surfaces d’assolement</a:t>
            </a:r>
            <a:endParaRPr lang="fr-FR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795C2C2-D964-4055-DC5F-3D4B68CB4418}"/>
              </a:ext>
            </a:extLst>
          </p:cNvPr>
          <p:cNvSpPr txBox="1"/>
          <p:nvPr/>
        </p:nvSpPr>
        <p:spPr>
          <a:xfrm>
            <a:off x="298502" y="2699517"/>
            <a:ext cx="11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 Art. 1 Buts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6B7D98-DC20-B32A-1318-612803DAE22C}"/>
              </a:ext>
            </a:extLst>
          </p:cNvPr>
          <p:cNvSpPr txBox="1"/>
          <p:nvPr/>
        </p:nvSpPr>
        <p:spPr>
          <a:xfrm>
            <a:off x="298502" y="3484347"/>
            <a:ext cx="1399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 Art. 3 Principes régissant l’aménagement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C3C368-5F74-5C05-4DCC-F1CCEC0B08B7}"/>
              </a:ext>
            </a:extLst>
          </p:cNvPr>
          <p:cNvSpPr txBox="1"/>
          <p:nvPr/>
        </p:nvSpPr>
        <p:spPr>
          <a:xfrm>
            <a:off x="3836355" y="4931361"/>
            <a:ext cx="53076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CH" sz="800" dirty="0">
                <a:latin typeface="Arial Narrow" panose="020B0606020202030204" pitchFamily="34" charset="0"/>
              </a:rPr>
              <a:t>Source images: https://www.bfs.admin.ch/bfs/fr/home/statistiques/espace-environnement/utilisation-couverture-sol/evolution.html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619D13-C983-80CD-4737-33D54D1F7E64}"/>
              </a:ext>
            </a:extLst>
          </p:cNvPr>
          <p:cNvSpPr txBox="1"/>
          <p:nvPr/>
        </p:nvSpPr>
        <p:spPr>
          <a:xfrm>
            <a:off x="2811791" y="1303645"/>
            <a:ext cx="4517316" cy="1200329"/>
          </a:xfrm>
          <a:custGeom>
            <a:avLst/>
            <a:gdLst>
              <a:gd name="connsiteX0" fmla="*/ 0 w 4517316"/>
              <a:gd name="connsiteY0" fmla="*/ 0 h 1200329"/>
              <a:gd name="connsiteX1" fmla="*/ 429145 w 4517316"/>
              <a:gd name="connsiteY1" fmla="*/ 0 h 1200329"/>
              <a:gd name="connsiteX2" fmla="*/ 993810 w 4517316"/>
              <a:gd name="connsiteY2" fmla="*/ 0 h 1200329"/>
              <a:gd name="connsiteX3" fmla="*/ 1558474 w 4517316"/>
              <a:gd name="connsiteY3" fmla="*/ 0 h 1200329"/>
              <a:gd name="connsiteX4" fmla="*/ 2123139 w 4517316"/>
              <a:gd name="connsiteY4" fmla="*/ 0 h 1200329"/>
              <a:gd name="connsiteX5" fmla="*/ 2597457 w 4517316"/>
              <a:gd name="connsiteY5" fmla="*/ 0 h 1200329"/>
              <a:gd name="connsiteX6" fmla="*/ 3162121 w 4517316"/>
              <a:gd name="connsiteY6" fmla="*/ 0 h 1200329"/>
              <a:gd name="connsiteX7" fmla="*/ 3817132 w 4517316"/>
              <a:gd name="connsiteY7" fmla="*/ 0 h 1200329"/>
              <a:gd name="connsiteX8" fmla="*/ 4517316 w 4517316"/>
              <a:gd name="connsiteY8" fmla="*/ 0 h 1200329"/>
              <a:gd name="connsiteX9" fmla="*/ 4517316 w 4517316"/>
              <a:gd name="connsiteY9" fmla="*/ 376103 h 1200329"/>
              <a:gd name="connsiteX10" fmla="*/ 4517316 w 4517316"/>
              <a:gd name="connsiteY10" fmla="*/ 752206 h 1200329"/>
              <a:gd name="connsiteX11" fmla="*/ 4517316 w 4517316"/>
              <a:gd name="connsiteY11" fmla="*/ 1200329 h 1200329"/>
              <a:gd name="connsiteX12" fmla="*/ 4042998 w 4517316"/>
              <a:gd name="connsiteY12" fmla="*/ 1200329 h 1200329"/>
              <a:gd name="connsiteX13" fmla="*/ 3613853 w 4517316"/>
              <a:gd name="connsiteY13" fmla="*/ 1200329 h 1200329"/>
              <a:gd name="connsiteX14" fmla="*/ 3139535 w 4517316"/>
              <a:gd name="connsiteY14" fmla="*/ 1200329 h 1200329"/>
              <a:gd name="connsiteX15" fmla="*/ 2484524 w 4517316"/>
              <a:gd name="connsiteY15" fmla="*/ 1200329 h 1200329"/>
              <a:gd name="connsiteX16" fmla="*/ 1965032 w 4517316"/>
              <a:gd name="connsiteY16" fmla="*/ 1200329 h 1200329"/>
              <a:gd name="connsiteX17" fmla="*/ 1400368 w 4517316"/>
              <a:gd name="connsiteY17" fmla="*/ 1200329 h 1200329"/>
              <a:gd name="connsiteX18" fmla="*/ 971223 w 4517316"/>
              <a:gd name="connsiteY18" fmla="*/ 1200329 h 1200329"/>
              <a:gd name="connsiteX19" fmla="*/ 0 w 4517316"/>
              <a:gd name="connsiteY19" fmla="*/ 1200329 h 1200329"/>
              <a:gd name="connsiteX20" fmla="*/ 0 w 4517316"/>
              <a:gd name="connsiteY20" fmla="*/ 812223 h 1200329"/>
              <a:gd name="connsiteX21" fmla="*/ 0 w 4517316"/>
              <a:gd name="connsiteY21" fmla="*/ 448123 h 1200329"/>
              <a:gd name="connsiteX22" fmla="*/ 0 w 4517316"/>
              <a:gd name="connsiteY2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17316" h="1200329" fill="none" extrusionOk="0">
                <a:moveTo>
                  <a:pt x="0" y="0"/>
                </a:moveTo>
                <a:cubicBezTo>
                  <a:pt x="118643" y="-39511"/>
                  <a:pt x="323814" y="9142"/>
                  <a:pt x="429145" y="0"/>
                </a:cubicBezTo>
                <a:cubicBezTo>
                  <a:pt x="534476" y="-9142"/>
                  <a:pt x="822845" y="283"/>
                  <a:pt x="993810" y="0"/>
                </a:cubicBezTo>
                <a:cubicBezTo>
                  <a:pt x="1164775" y="-283"/>
                  <a:pt x="1286621" y="61764"/>
                  <a:pt x="1558474" y="0"/>
                </a:cubicBezTo>
                <a:cubicBezTo>
                  <a:pt x="1830327" y="-61764"/>
                  <a:pt x="1936922" y="59304"/>
                  <a:pt x="2123139" y="0"/>
                </a:cubicBezTo>
                <a:cubicBezTo>
                  <a:pt x="2309356" y="-59304"/>
                  <a:pt x="2500484" y="30953"/>
                  <a:pt x="2597457" y="0"/>
                </a:cubicBezTo>
                <a:cubicBezTo>
                  <a:pt x="2694430" y="-30953"/>
                  <a:pt x="2904871" y="49809"/>
                  <a:pt x="3162121" y="0"/>
                </a:cubicBezTo>
                <a:cubicBezTo>
                  <a:pt x="3419371" y="-49809"/>
                  <a:pt x="3522007" y="25956"/>
                  <a:pt x="3817132" y="0"/>
                </a:cubicBezTo>
                <a:cubicBezTo>
                  <a:pt x="4112257" y="-25956"/>
                  <a:pt x="4173113" y="42082"/>
                  <a:pt x="4517316" y="0"/>
                </a:cubicBezTo>
                <a:cubicBezTo>
                  <a:pt x="4551183" y="140339"/>
                  <a:pt x="4479011" y="264553"/>
                  <a:pt x="4517316" y="376103"/>
                </a:cubicBezTo>
                <a:cubicBezTo>
                  <a:pt x="4555621" y="487653"/>
                  <a:pt x="4490421" y="617286"/>
                  <a:pt x="4517316" y="752206"/>
                </a:cubicBezTo>
                <a:cubicBezTo>
                  <a:pt x="4544211" y="887126"/>
                  <a:pt x="4482423" y="1044171"/>
                  <a:pt x="4517316" y="1200329"/>
                </a:cubicBezTo>
                <a:cubicBezTo>
                  <a:pt x="4327764" y="1233685"/>
                  <a:pt x="4157869" y="1167785"/>
                  <a:pt x="4042998" y="1200329"/>
                </a:cubicBezTo>
                <a:cubicBezTo>
                  <a:pt x="3928127" y="1232873"/>
                  <a:pt x="3828347" y="1151906"/>
                  <a:pt x="3613853" y="1200329"/>
                </a:cubicBezTo>
                <a:cubicBezTo>
                  <a:pt x="3399360" y="1248752"/>
                  <a:pt x="3279213" y="1180442"/>
                  <a:pt x="3139535" y="1200329"/>
                </a:cubicBezTo>
                <a:cubicBezTo>
                  <a:pt x="2999857" y="1220216"/>
                  <a:pt x="2651970" y="1176864"/>
                  <a:pt x="2484524" y="1200329"/>
                </a:cubicBezTo>
                <a:cubicBezTo>
                  <a:pt x="2317078" y="1223794"/>
                  <a:pt x="2146947" y="1162142"/>
                  <a:pt x="1965032" y="1200329"/>
                </a:cubicBezTo>
                <a:cubicBezTo>
                  <a:pt x="1783117" y="1238516"/>
                  <a:pt x="1605111" y="1141592"/>
                  <a:pt x="1400368" y="1200329"/>
                </a:cubicBezTo>
                <a:cubicBezTo>
                  <a:pt x="1195625" y="1259066"/>
                  <a:pt x="1169557" y="1166382"/>
                  <a:pt x="971223" y="1200329"/>
                </a:cubicBezTo>
                <a:cubicBezTo>
                  <a:pt x="772890" y="1234276"/>
                  <a:pt x="282106" y="1141322"/>
                  <a:pt x="0" y="1200329"/>
                </a:cubicBezTo>
                <a:cubicBezTo>
                  <a:pt x="-13554" y="1057620"/>
                  <a:pt x="30969" y="905471"/>
                  <a:pt x="0" y="812223"/>
                </a:cubicBezTo>
                <a:cubicBezTo>
                  <a:pt x="-30969" y="718975"/>
                  <a:pt x="37413" y="583443"/>
                  <a:pt x="0" y="448123"/>
                </a:cubicBezTo>
                <a:cubicBezTo>
                  <a:pt x="-37413" y="312803"/>
                  <a:pt x="19141" y="219184"/>
                  <a:pt x="0" y="0"/>
                </a:cubicBezTo>
                <a:close/>
              </a:path>
              <a:path w="4517316" h="1200329" stroke="0" extrusionOk="0">
                <a:moveTo>
                  <a:pt x="0" y="0"/>
                </a:moveTo>
                <a:cubicBezTo>
                  <a:pt x="316149" y="-19303"/>
                  <a:pt x="328054" y="55391"/>
                  <a:pt x="655011" y="0"/>
                </a:cubicBezTo>
                <a:cubicBezTo>
                  <a:pt x="981968" y="-55391"/>
                  <a:pt x="1016686" y="39122"/>
                  <a:pt x="1129329" y="0"/>
                </a:cubicBezTo>
                <a:cubicBezTo>
                  <a:pt x="1241972" y="-39122"/>
                  <a:pt x="1345636" y="18289"/>
                  <a:pt x="1558474" y="0"/>
                </a:cubicBezTo>
                <a:cubicBezTo>
                  <a:pt x="1771313" y="-18289"/>
                  <a:pt x="1864900" y="15786"/>
                  <a:pt x="2168312" y="0"/>
                </a:cubicBezTo>
                <a:cubicBezTo>
                  <a:pt x="2471724" y="-15786"/>
                  <a:pt x="2455836" y="25256"/>
                  <a:pt x="2597457" y="0"/>
                </a:cubicBezTo>
                <a:cubicBezTo>
                  <a:pt x="2739079" y="-25256"/>
                  <a:pt x="2815317" y="10946"/>
                  <a:pt x="3026602" y="0"/>
                </a:cubicBezTo>
                <a:cubicBezTo>
                  <a:pt x="3237888" y="-10946"/>
                  <a:pt x="3332435" y="3843"/>
                  <a:pt x="3455747" y="0"/>
                </a:cubicBezTo>
                <a:cubicBezTo>
                  <a:pt x="3579060" y="-3843"/>
                  <a:pt x="3995685" y="43806"/>
                  <a:pt x="4517316" y="0"/>
                </a:cubicBezTo>
                <a:cubicBezTo>
                  <a:pt x="4537636" y="134671"/>
                  <a:pt x="4506094" y="275861"/>
                  <a:pt x="4517316" y="388106"/>
                </a:cubicBezTo>
                <a:cubicBezTo>
                  <a:pt x="4528538" y="500351"/>
                  <a:pt x="4476877" y="676168"/>
                  <a:pt x="4517316" y="776213"/>
                </a:cubicBezTo>
                <a:cubicBezTo>
                  <a:pt x="4557755" y="876258"/>
                  <a:pt x="4490496" y="1080945"/>
                  <a:pt x="4517316" y="1200329"/>
                </a:cubicBezTo>
                <a:cubicBezTo>
                  <a:pt x="4350554" y="1212646"/>
                  <a:pt x="4187128" y="1166573"/>
                  <a:pt x="4088171" y="1200329"/>
                </a:cubicBezTo>
                <a:cubicBezTo>
                  <a:pt x="3989215" y="1234085"/>
                  <a:pt x="3756914" y="1185134"/>
                  <a:pt x="3433160" y="1200329"/>
                </a:cubicBezTo>
                <a:cubicBezTo>
                  <a:pt x="3109406" y="1215524"/>
                  <a:pt x="3104184" y="1194004"/>
                  <a:pt x="2823323" y="1200329"/>
                </a:cubicBezTo>
                <a:cubicBezTo>
                  <a:pt x="2542462" y="1206654"/>
                  <a:pt x="2413828" y="1198693"/>
                  <a:pt x="2258658" y="1200329"/>
                </a:cubicBezTo>
                <a:cubicBezTo>
                  <a:pt x="2103488" y="1201965"/>
                  <a:pt x="1913745" y="1193681"/>
                  <a:pt x="1739167" y="1200329"/>
                </a:cubicBezTo>
                <a:cubicBezTo>
                  <a:pt x="1564589" y="1206977"/>
                  <a:pt x="1444397" y="1151192"/>
                  <a:pt x="1264848" y="1200329"/>
                </a:cubicBezTo>
                <a:cubicBezTo>
                  <a:pt x="1085299" y="1249466"/>
                  <a:pt x="846456" y="1192711"/>
                  <a:pt x="609838" y="1200329"/>
                </a:cubicBezTo>
                <a:cubicBezTo>
                  <a:pt x="373220" y="1207947"/>
                  <a:pt x="273361" y="1140886"/>
                  <a:pt x="0" y="1200329"/>
                </a:cubicBezTo>
                <a:cubicBezTo>
                  <a:pt x="-24455" y="1069986"/>
                  <a:pt x="14487" y="897697"/>
                  <a:pt x="0" y="788216"/>
                </a:cubicBezTo>
                <a:cubicBezTo>
                  <a:pt x="-14487" y="678735"/>
                  <a:pt x="17543" y="474369"/>
                  <a:pt x="0" y="376103"/>
                </a:cubicBezTo>
                <a:cubicBezTo>
                  <a:pt x="-17543" y="277837"/>
                  <a:pt x="29418" y="13916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sd="40643049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quantitative des sols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conception et planification (long terme)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 des intérêts</a:t>
            </a:r>
          </a:p>
          <a:p>
            <a:endParaRPr lang="fr-FR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35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6292B-FA5F-DFE8-302F-BA8B652E5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A5F6F89-8DAD-9FB4-3BC3-9BC7AF2AF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2481063B-552D-5944-7F40-9AC0657F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50BB74-67F7-F87F-0D1E-6D1DF977FFA8}"/>
              </a:ext>
            </a:extLst>
          </p:cNvPr>
          <p:cNvSpPr txBox="1"/>
          <p:nvPr/>
        </p:nvSpPr>
        <p:spPr>
          <a:xfrm>
            <a:off x="1212232" y="422231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 #1c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8FD5EA-E3AC-9B8F-8CCE-03489627CFA2}"/>
              </a:ext>
            </a:extLst>
          </p:cNvPr>
          <p:cNvSpPr txBox="1"/>
          <p:nvPr/>
        </p:nvSpPr>
        <p:spPr>
          <a:xfrm>
            <a:off x="1212232" y="955923"/>
            <a:ext cx="59142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þ"/>
            </a:pP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Multifonctionnalité des sols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H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(agricole, sylvicole, …)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H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Régulation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(hydrique, climatique, éléments nutritifs, …)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CH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Habitat</a:t>
            </a:r>
            <a:r>
              <a:rPr lang="fr-CH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(biodiversité, paysages, …)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endParaRPr lang="fr-CH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sol: un bien privé, une ressource économique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endParaRPr lang="fr-CH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fonctions des sols: un bien commun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endParaRPr lang="fr-CH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Législation: protection qualitative et quantitative</a:t>
            </a:r>
          </a:p>
        </p:txBody>
      </p:sp>
    </p:spTree>
    <p:extLst>
      <p:ext uri="{BB962C8B-B14F-4D97-AF65-F5344CB8AC3E}">
        <p14:creationId xmlns:p14="http://schemas.microsoft.com/office/powerpoint/2010/main" val="4189733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19987AD-6BBE-4BAD-9B42-21F892C9008E}"/>
              </a:ext>
            </a:extLst>
          </p:cNvPr>
          <p:cNvSpPr/>
          <p:nvPr/>
        </p:nvSpPr>
        <p:spPr>
          <a:xfrm>
            <a:off x="63055" y="3015416"/>
            <a:ext cx="9024170" cy="1157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4449FCF-7E9C-4E40-A5B4-EC46049D0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>
                <a:latin typeface="+mj-lt"/>
              </a:rPr>
              <a:pPr/>
              <a:t>13</a:t>
            </a:fld>
            <a:endParaRPr lang="de-CH" dirty="0"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94DAE8-885E-4829-A61A-1FB6E5AE053A}"/>
              </a:ext>
            </a:extLst>
          </p:cNvPr>
          <p:cNvSpPr txBox="1"/>
          <p:nvPr/>
        </p:nvSpPr>
        <p:spPr>
          <a:xfrm>
            <a:off x="470693" y="1400936"/>
            <a:ext cx="115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latin typeface="+mj-lt"/>
              </a:rPr>
              <a:t>Information</a:t>
            </a:r>
          </a:p>
          <a:p>
            <a:r>
              <a:rPr lang="fr-CH" sz="1200" dirty="0">
                <a:latin typeface="+mj-lt"/>
              </a:rPr>
              <a:t>Monitoring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7274D4-6E2C-4774-A817-5A1FE603DCDD}"/>
              </a:ext>
            </a:extLst>
          </p:cNvPr>
          <p:cNvSpPr txBox="1"/>
          <p:nvPr/>
        </p:nvSpPr>
        <p:spPr>
          <a:xfrm>
            <a:off x="2270014" y="1347166"/>
            <a:ext cx="1461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latin typeface="+mj-lt"/>
              </a:rPr>
              <a:t>Autorégulation</a:t>
            </a:r>
          </a:p>
          <a:p>
            <a:r>
              <a:rPr lang="fr-CH" sz="1200" dirty="0">
                <a:latin typeface="+mj-lt"/>
              </a:rPr>
              <a:t>Approches coopératives</a:t>
            </a:r>
          </a:p>
        </p:txBody>
      </p:sp>
      <p:sp>
        <p:nvSpPr>
          <p:cNvPr id="7" name="Rectangle à coins arrondis 4">
            <a:extLst>
              <a:ext uri="{FF2B5EF4-FFF2-40B4-BE49-F238E27FC236}">
                <a16:creationId xmlns:a16="http://schemas.microsoft.com/office/drawing/2014/main" id="{EF766CB3-7641-44DE-A9AE-4ED523367FE0}"/>
              </a:ext>
            </a:extLst>
          </p:cNvPr>
          <p:cNvSpPr/>
          <p:nvPr/>
        </p:nvSpPr>
        <p:spPr>
          <a:xfrm>
            <a:off x="1990421" y="1282610"/>
            <a:ext cx="1432698" cy="7611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8" name="Rectangle à coins arrondis 5">
            <a:extLst>
              <a:ext uri="{FF2B5EF4-FFF2-40B4-BE49-F238E27FC236}">
                <a16:creationId xmlns:a16="http://schemas.microsoft.com/office/drawing/2014/main" id="{9150BC49-A146-4DE9-9A57-B11E5E2B35BE}"/>
              </a:ext>
            </a:extLst>
          </p:cNvPr>
          <p:cNvSpPr/>
          <p:nvPr/>
        </p:nvSpPr>
        <p:spPr>
          <a:xfrm>
            <a:off x="191071" y="1284050"/>
            <a:ext cx="1432698" cy="7611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3F93D9-7447-4E22-9813-098597D1CB5D}"/>
              </a:ext>
            </a:extLst>
          </p:cNvPr>
          <p:cNvSpPr txBox="1"/>
          <p:nvPr/>
        </p:nvSpPr>
        <p:spPr>
          <a:xfrm>
            <a:off x="4029900" y="1405392"/>
            <a:ext cx="115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latin typeface="+mj-lt"/>
              </a:rPr>
              <a:t>Coordination</a:t>
            </a:r>
          </a:p>
          <a:p>
            <a:r>
              <a:rPr lang="fr-CH" sz="1200" dirty="0">
                <a:latin typeface="+mj-lt"/>
              </a:rPr>
              <a:t>Organisation</a:t>
            </a:r>
          </a:p>
        </p:txBody>
      </p:sp>
      <p:sp>
        <p:nvSpPr>
          <p:cNvPr id="10" name="Rectangle à coins arrondis 7">
            <a:extLst>
              <a:ext uri="{FF2B5EF4-FFF2-40B4-BE49-F238E27FC236}">
                <a16:creationId xmlns:a16="http://schemas.microsoft.com/office/drawing/2014/main" id="{ABFF97C1-0231-4E53-9761-6A40F417167B}"/>
              </a:ext>
            </a:extLst>
          </p:cNvPr>
          <p:cNvSpPr/>
          <p:nvPr/>
        </p:nvSpPr>
        <p:spPr>
          <a:xfrm>
            <a:off x="3789771" y="1282333"/>
            <a:ext cx="1432698" cy="7611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1F65356-8056-457D-939D-F3905890FE56}"/>
              </a:ext>
            </a:extLst>
          </p:cNvPr>
          <p:cNvSpPr txBox="1"/>
          <p:nvPr/>
        </p:nvSpPr>
        <p:spPr>
          <a:xfrm>
            <a:off x="5777129" y="1347166"/>
            <a:ext cx="128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latin typeface="+mj-lt"/>
              </a:rPr>
              <a:t>Instruments basés sur le marché</a:t>
            </a:r>
          </a:p>
        </p:txBody>
      </p:sp>
      <p:sp>
        <p:nvSpPr>
          <p:cNvPr id="12" name="Rectangle à coins arrondis 9">
            <a:extLst>
              <a:ext uri="{FF2B5EF4-FFF2-40B4-BE49-F238E27FC236}">
                <a16:creationId xmlns:a16="http://schemas.microsoft.com/office/drawing/2014/main" id="{10CC64A5-EE7D-486E-BCB3-281D27C475F3}"/>
              </a:ext>
            </a:extLst>
          </p:cNvPr>
          <p:cNvSpPr/>
          <p:nvPr/>
        </p:nvSpPr>
        <p:spPr>
          <a:xfrm>
            <a:off x="5589121" y="1297360"/>
            <a:ext cx="1432698" cy="7611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4ECA1F-962A-4CA1-8880-5F279C2DF4D2}"/>
              </a:ext>
            </a:extLst>
          </p:cNvPr>
          <p:cNvSpPr txBox="1"/>
          <p:nvPr/>
        </p:nvSpPr>
        <p:spPr>
          <a:xfrm>
            <a:off x="7388471" y="1439498"/>
            <a:ext cx="154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>
                <a:latin typeface="+mj-lt"/>
              </a:rPr>
              <a:t>Instruments légaux</a:t>
            </a:r>
          </a:p>
          <a:p>
            <a:r>
              <a:rPr lang="fr-CH" sz="1200" dirty="0">
                <a:latin typeface="+mj-lt"/>
              </a:rPr>
              <a:t>Interdictions</a:t>
            </a:r>
          </a:p>
        </p:txBody>
      </p:sp>
      <p:sp>
        <p:nvSpPr>
          <p:cNvPr id="14" name="Rectangle à coins arrondis 11">
            <a:extLst>
              <a:ext uri="{FF2B5EF4-FFF2-40B4-BE49-F238E27FC236}">
                <a16:creationId xmlns:a16="http://schemas.microsoft.com/office/drawing/2014/main" id="{15BAB94F-4B26-435E-903E-A8715C5A7B64}"/>
              </a:ext>
            </a:extLst>
          </p:cNvPr>
          <p:cNvSpPr/>
          <p:nvPr/>
        </p:nvSpPr>
        <p:spPr>
          <a:xfrm>
            <a:off x="7388473" y="1297360"/>
            <a:ext cx="1432698" cy="7611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0D18D8D8-0494-4FD3-ACAB-2EF341F3DFE2}"/>
              </a:ext>
            </a:extLst>
          </p:cNvPr>
          <p:cNvSpPr/>
          <p:nvPr/>
        </p:nvSpPr>
        <p:spPr>
          <a:xfrm>
            <a:off x="191071" y="2260396"/>
            <a:ext cx="2756256" cy="299923"/>
          </a:xfrm>
          <a:prstGeom prst="parallelogram">
            <a:avLst>
              <a:gd name="adj" fmla="val 8353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8C15A0-2DD3-4218-B956-4E4E35592E43}"/>
              </a:ext>
            </a:extLst>
          </p:cNvPr>
          <p:cNvSpPr txBox="1"/>
          <p:nvPr/>
        </p:nvSpPr>
        <p:spPr>
          <a:xfrm>
            <a:off x="281348" y="2260396"/>
            <a:ext cx="2348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+mj-lt"/>
              </a:rPr>
              <a:t>Instruments volontaires</a:t>
            </a:r>
          </a:p>
        </p:txBody>
      </p:sp>
      <p:sp>
        <p:nvSpPr>
          <p:cNvPr id="17" name="Parallélogramme 16">
            <a:extLst>
              <a:ext uri="{FF2B5EF4-FFF2-40B4-BE49-F238E27FC236}">
                <a16:creationId xmlns:a16="http://schemas.microsoft.com/office/drawing/2014/main" id="{EC7E1531-3CED-4BDA-AAF3-F1890F3EAD2E}"/>
              </a:ext>
            </a:extLst>
          </p:cNvPr>
          <p:cNvSpPr/>
          <p:nvPr/>
        </p:nvSpPr>
        <p:spPr>
          <a:xfrm>
            <a:off x="2822779" y="2252515"/>
            <a:ext cx="3565321" cy="299923"/>
          </a:xfrm>
          <a:prstGeom prst="parallelogram">
            <a:avLst>
              <a:gd name="adj" fmla="val 8353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28DE8FA-CA4C-4800-8FBF-4064B69CC8D9}"/>
              </a:ext>
            </a:extLst>
          </p:cNvPr>
          <p:cNvSpPr txBox="1"/>
          <p:nvPr/>
        </p:nvSpPr>
        <p:spPr>
          <a:xfrm>
            <a:off x="3567165" y="2219628"/>
            <a:ext cx="2348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+mj-lt"/>
              </a:rPr>
              <a:t>«Soft </a:t>
            </a:r>
            <a:r>
              <a:rPr lang="fr-CH" sz="1200" b="1" dirty="0" err="1">
                <a:solidFill>
                  <a:schemeClr val="bg1"/>
                </a:solidFill>
                <a:latin typeface="+mj-lt"/>
              </a:rPr>
              <a:t>law</a:t>
            </a:r>
            <a:r>
              <a:rPr lang="fr-CH" sz="1200" b="1" dirty="0">
                <a:solidFill>
                  <a:schemeClr val="bg1"/>
                </a:solidFill>
                <a:latin typeface="+mj-lt"/>
              </a:rPr>
              <a:t>»</a:t>
            </a:r>
            <a:endParaRPr lang="fr-CH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Parallélogramme 18">
            <a:extLst>
              <a:ext uri="{FF2B5EF4-FFF2-40B4-BE49-F238E27FC236}">
                <a16:creationId xmlns:a16="http://schemas.microsoft.com/office/drawing/2014/main" id="{1D0FCFFE-2F9D-4892-AA80-883B794F3A3C}"/>
              </a:ext>
            </a:extLst>
          </p:cNvPr>
          <p:cNvSpPr/>
          <p:nvPr/>
        </p:nvSpPr>
        <p:spPr>
          <a:xfrm>
            <a:off x="6277203" y="2260396"/>
            <a:ext cx="2675726" cy="299923"/>
          </a:xfrm>
          <a:prstGeom prst="parallelogram">
            <a:avLst>
              <a:gd name="adj" fmla="val 8353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ABDE11F-6901-48AE-989D-8B5DC29F2537}"/>
              </a:ext>
            </a:extLst>
          </p:cNvPr>
          <p:cNvSpPr txBox="1"/>
          <p:nvPr/>
        </p:nvSpPr>
        <p:spPr>
          <a:xfrm>
            <a:off x="6321223" y="2227509"/>
            <a:ext cx="3240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  <a:latin typeface="+mj-lt"/>
              </a:rPr>
              <a:t>«Hard </a:t>
            </a:r>
            <a:r>
              <a:rPr lang="fr-CH" sz="1200" b="1" dirty="0" err="1">
                <a:solidFill>
                  <a:schemeClr val="bg1"/>
                </a:solidFill>
                <a:latin typeface="+mj-lt"/>
              </a:rPr>
              <a:t>law</a:t>
            </a:r>
            <a:r>
              <a:rPr lang="fr-CH" sz="1200" b="1" dirty="0">
                <a:solidFill>
                  <a:schemeClr val="bg1"/>
                </a:solidFill>
                <a:latin typeface="+mj-lt"/>
              </a:rPr>
              <a:t>»</a:t>
            </a:r>
            <a:endParaRPr lang="fr-CH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867A862-D412-44FE-BC79-BFF1A20E74CB}"/>
              </a:ext>
            </a:extLst>
          </p:cNvPr>
          <p:cNvSpPr txBox="1"/>
          <p:nvPr/>
        </p:nvSpPr>
        <p:spPr>
          <a:xfrm>
            <a:off x="9508" y="3167317"/>
            <a:ext cx="198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Vulgarisation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Education,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Evaluation, rapports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DDF625-4C64-4F5F-BDAA-AFBF607B6619}"/>
              </a:ext>
            </a:extLst>
          </p:cNvPr>
          <p:cNvSpPr txBox="1"/>
          <p:nvPr/>
        </p:nvSpPr>
        <p:spPr>
          <a:xfrm>
            <a:off x="1791227" y="3167419"/>
            <a:ext cx="238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Initiatives volontaires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Accords de branche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Labels, certification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9C70237-32DD-4C1B-9EBD-3B29016C4F99}"/>
              </a:ext>
            </a:extLst>
          </p:cNvPr>
          <p:cNvSpPr txBox="1"/>
          <p:nvPr/>
        </p:nvSpPr>
        <p:spPr>
          <a:xfrm>
            <a:off x="3725904" y="3157254"/>
            <a:ext cx="205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b="1" dirty="0">
                <a:latin typeface="+mj-lt"/>
              </a:rPr>
              <a:t>Stratégies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Outils 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+mj-lt"/>
              </a:rPr>
              <a:t>Plan </a:t>
            </a:r>
            <a:r>
              <a:rPr lang="en-US" sz="1200" b="1" dirty="0" err="1">
                <a:latin typeface="+mj-lt"/>
              </a:rPr>
              <a:t>d’actions</a:t>
            </a:r>
            <a:endParaRPr lang="fr-CH" sz="1000" b="1" dirty="0">
              <a:latin typeface="+mj-l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59EE129-41A1-4353-96A4-3B6788D9D458}"/>
              </a:ext>
            </a:extLst>
          </p:cNvPr>
          <p:cNvSpPr txBox="1"/>
          <p:nvPr/>
        </p:nvSpPr>
        <p:spPr>
          <a:xfrm>
            <a:off x="5427543" y="3149947"/>
            <a:ext cx="198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Directives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Subsides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Taxes incitatives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97EB8BA-27D7-4CE8-A289-964BEA10BD1A}"/>
              </a:ext>
            </a:extLst>
          </p:cNvPr>
          <p:cNvSpPr txBox="1"/>
          <p:nvPr/>
        </p:nvSpPr>
        <p:spPr>
          <a:xfrm>
            <a:off x="7058870" y="3124976"/>
            <a:ext cx="1980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Lois, conventions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Règles de déclaration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latin typeface="+mj-lt"/>
              </a:rPr>
              <a:t>Limites d’émission </a:t>
            </a:r>
            <a:r>
              <a:rPr lang="fr-CH" sz="1000" dirty="0">
                <a:latin typeface="+mj-lt"/>
              </a:rPr>
              <a:t>(des polluants)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AA2EEF7-0051-465C-A45C-9C353FA578A4}"/>
              </a:ext>
            </a:extLst>
          </p:cNvPr>
          <p:cNvCxnSpPr>
            <a:cxnSpLocks/>
          </p:cNvCxnSpPr>
          <p:nvPr/>
        </p:nvCxnSpPr>
        <p:spPr>
          <a:xfrm flipV="1">
            <a:off x="191071" y="952849"/>
            <a:ext cx="8908479" cy="12757"/>
          </a:xfrm>
          <a:prstGeom prst="straightConnector1">
            <a:avLst/>
          </a:prstGeom>
          <a:ln w="38100">
            <a:solidFill>
              <a:srgbClr val="00206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72D3BEC8-9F84-40C4-8BE7-0ECDA9D04C50}"/>
              </a:ext>
            </a:extLst>
          </p:cNvPr>
          <p:cNvSpPr txBox="1"/>
          <p:nvPr/>
        </p:nvSpPr>
        <p:spPr>
          <a:xfrm>
            <a:off x="134855" y="670708"/>
            <a:ext cx="5038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i="1" dirty="0">
                <a:solidFill>
                  <a:srgbClr val="002060"/>
                </a:solidFill>
                <a:latin typeface="+mj-lt"/>
              </a:rPr>
              <a:t>Instruments des politiques du sol - </a:t>
            </a:r>
            <a:r>
              <a:rPr lang="fr-CH" sz="1200" b="1" i="1" dirty="0">
                <a:solidFill>
                  <a:srgbClr val="002060"/>
                </a:solidFill>
                <a:latin typeface="+mj-lt"/>
              </a:rPr>
              <a:t>degré croissant de réglementation</a:t>
            </a:r>
            <a:endParaRPr lang="en-US" sz="1200" b="1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7276DC5-10EF-4133-907C-A96D9CD0EB13}"/>
              </a:ext>
            </a:extLst>
          </p:cNvPr>
          <p:cNvSpPr txBox="1"/>
          <p:nvPr/>
        </p:nvSpPr>
        <p:spPr>
          <a:xfrm>
            <a:off x="154218" y="2717637"/>
            <a:ext cx="2756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i="1" dirty="0">
                <a:solidFill>
                  <a:srgbClr val="002060"/>
                </a:solidFill>
                <a:latin typeface="+mj-lt"/>
              </a:rPr>
              <a:t>Exemples</a:t>
            </a:r>
            <a:endParaRPr lang="en-US" sz="1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B7A1F61-E3E7-4334-BB0C-509E8F85C9EB}"/>
              </a:ext>
            </a:extLst>
          </p:cNvPr>
          <p:cNvSpPr txBox="1"/>
          <p:nvPr/>
        </p:nvSpPr>
        <p:spPr>
          <a:xfrm>
            <a:off x="4211863" y="-2414"/>
            <a:ext cx="2176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«smart </a:t>
            </a:r>
            <a:r>
              <a:rPr lang="fr-CH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regulation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22">
            <a:extLst>
              <a:ext uri="{FF2B5EF4-FFF2-40B4-BE49-F238E27FC236}">
                <a16:creationId xmlns:a16="http://schemas.microsoft.com/office/drawing/2014/main" id="{BA60B6E2-3D7B-4376-966F-8A301E638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239" y="4928056"/>
            <a:ext cx="194776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CH" sz="800" dirty="0">
                <a:latin typeface="Arial Narrow" panose="020B0606020202030204" pitchFamily="34" charset="0"/>
              </a:rPr>
              <a:t>Adapté de </a:t>
            </a:r>
            <a:r>
              <a:rPr lang="fr-CH" sz="800" dirty="0" err="1">
                <a:latin typeface="Arial Narrow" panose="020B0606020202030204" pitchFamily="34" charset="0"/>
              </a:rPr>
              <a:t>Ecoplan</a:t>
            </a:r>
            <a:r>
              <a:rPr lang="fr-CH" sz="800" dirty="0">
                <a:latin typeface="Arial Narrow" panose="020B0606020202030204" pitchFamily="34" charset="0"/>
              </a:rPr>
              <a:t> et </a:t>
            </a:r>
            <a:r>
              <a:rPr lang="fr-CH" sz="800" dirty="0" err="1">
                <a:latin typeface="Arial Narrow" panose="020B0606020202030204" pitchFamily="34" charset="0"/>
              </a:rPr>
              <a:t>Leimbacher</a:t>
            </a:r>
            <a:r>
              <a:rPr lang="fr-CH" sz="800" dirty="0">
                <a:latin typeface="Arial Narrow" panose="020B0606020202030204" pitchFamily="34" charset="0"/>
              </a:rPr>
              <a:t> 2021</a:t>
            </a:r>
            <a:endParaRPr lang="fr-FR" sz="800" dirty="0">
              <a:latin typeface="Arial Narrow" panose="020B0606020202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E15D58-09CE-C968-06BC-F189329F9D52}"/>
              </a:ext>
            </a:extLst>
          </p:cNvPr>
          <p:cNvSpPr txBox="1"/>
          <p:nvPr/>
        </p:nvSpPr>
        <p:spPr>
          <a:xfrm>
            <a:off x="1308744" y="0"/>
            <a:ext cx="2995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Instruments de protection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Espace réservé du pied de page 2">
            <a:extLst>
              <a:ext uri="{FF2B5EF4-FFF2-40B4-BE49-F238E27FC236}">
                <a16:creationId xmlns:a16="http://schemas.microsoft.com/office/drawing/2014/main" id="{038D3B8D-4664-4F2D-5AF8-02EE5644B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</p:spTree>
    <p:extLst>
      <p:ext uri="{BB962C8B-B14F-4D97-AF65-F5344CB8AC3E}">
        <p14:creationId xmlns:p14="http://schemas.microsoft.com/office/powerpoint/2010/main" val="311987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4449FCF-7E9C-4E40-A5B4-EC46049D0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8F0524-E018-480C-8662-E10EED139376}"/>
              </a:ext>
            </a:extLst>
          </p:cNvPr>
          <p:cNvSpPr txBox="1"/>
          <p:nvPr/>
        </p:nvSpPr>
        <p:spPr>
          <a:xfrm>
            <a:off x="2111529" y="1285503"/>
            <a:ext cx="6784964" cy="199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Réduction de la consommation des sols (zéro consommation nette de sol en 2050) 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Prise en considération des fonctions des sols dans l’aménagement du territoire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des sols contre les atteintes existantes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Restauration des sols dégradés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Sensibilisation à la valeur et à la vulnérabilité des sols</a:t>
            </a:r>
          </a:p>
          <a:p>
            <a:pPr marL="285750" indent="-285750">
              <a:lnSpc>
                <a:spcPct val="150000"/>
              </a:lnSpc>
              <a:buFont typeface="Calibri" panose="020F0502020204030204" pitchFamily="34" charset="0"/>
              <a:buChar char="→"/>
            </a:pPr>
            <a:r>
              <a:rPr lang="fr-FR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Renforcement de l’engagement international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3E15A8-66C7-4B69-ACF6-A33340E42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" t="1094" r="1116" b="864"/>
          <a:stretch/>
        </p:blipFill>
        <p:spPr>
          <a:xfrm>
            <a:off x="164828" y="1374880"/>
            <a:ext cx="1946701" cy="274959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427486-B92B-4121-8981-1D20A34A12DE}"/>
              </a:ext>
            </a:extLst>
          </p:cNvPr>
          <p:cNvSpPr txBox="1"/>
          <p:nvPr/>
        </p:nvSpPr>
        <p:spPr>
          <a:xfrm>
            <a:off x="384496" y="562866"/>
            <a:ext cx="8375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8 mai 2020: Le Conseil fédéral adopte la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Stratégie Sol Suisse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et des mesures concernant la ressource sol (plan sectoriel SDA,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CCSols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6562E43-9E8D-325C-DAFC-05EB0B7F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BEB3F1-A550-8B09-31C0-223B750E178C}"/>
              </a:ext>
            </a:extLst>
          </p:cNvPr>
          <p:cNvSpPr txBox="1"/>
          <p:nvPr/>
        </p:nvSpPr>
        <p:spPr>
          <a:xfrm>
            <a:off x="2064079" y="3504054"/>
            <a:ext cx="6879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þ"/>
            </a:pPr>
            <a:r>
              <a:rPr lang="fr-CH" sz="200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 de mesures contraignantes · cadre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fr-CH" sz="200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Objectifs sectoriels / Orientations stratégiques</a:t>
            </a:r>
          </a:p>
          <a:p>
            <a:pPr marL="457200" indent="-457200">
              <a:buFont typeface="Wingdings" panose="05000000000000000000" pitchFamily="2" charset="2"/>
              <a:buChar char="þ"/>
            </a:pPr>
            <a:r>
              <a:rPr lang="fr-CH" sz="2000" dirty="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Domaines d’action (informations, sensibilisation, législation)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87BD97-8660-F8E5-19C8-AE4808034B99}"/>
              </a:ext>
            </a:extLst>
          </p:cNvPr>
          <p:cNvSpPr txBox="1"/>
          <p:nvPr/>
        </p:nvSpPr>
        <p:spPr>
          <a:xfrm>
            <a:off x="605017" y="143054"/>
            <a:ext cx="75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 #1: Stratégie Sol Suisse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522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5F856-D9A6-09ED-ECEA-0A361614E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06C6E27-6B7F-BA2C-4727-37637F7D4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D65CBC24-AF05-ABE8-1F2C-B0DF35DD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51C3F3-A668-3E5B-7074-0053ACCB01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9" y="1103159"/>
            <a:ext cx="4728409" cy="2715413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F16F752-5171-430B-1643-F60AEDC3EC18}"/>
              </a:ext>
            </a:extLst>
          </p:cNvPr>
          <p:cNvSpPr txBox="1"/>
          <p:nvPr/>
        </p:nvSpPr>
        <p:spPr>
          <a:xfrm>
            <a:off x="605017" y="505922"/>
            <a:ext cx="8312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OsA19: Améliorer les informations disponibles sur la biodiversité et l’activité biologique des sols agricoles […]</a:t>
            </a:r>
            <a:endParaRPr lang="fr-FR" sz="14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D24FC6-D8BF-44F6-C0D1-9BC2FE5869B2}"/>
              </a:ext>
            </a:extLst>
          </p:cNvPr>
          <p:cNvSpPr txBox="1"/>
          <p:nvPr/>
        </p:nvSpPr>
        <p:spPr>
          <a:xfrm>
            <a:off x="605017" y="143054"/>
            <a:ext cx="75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 #2: orientation stratégique </a:t>
            </a:r>
            <a:r>
              <a:rPr lang="fr-CH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agriculture 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AF4954-911B-0E28-5069-1537F41936DE}"/>
              </a:ext>
            </a:extLst>
          </p:cNvPr>
          <p:cNvSpPr txBox="1"/>
          <p:nvPr/>
        </p:nvSpPr>
        <p:spPr>
          <a:xfrm>
            <a:off x="4998263" y="1103159"/>
            <a:ext cx="396010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changements dans les </a:t>
            </a:r>
            <a:r>
              <a:rPr lang="fr-CH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pratiques agricoles à court terme n'ont pas entraîné de variation significative des communautés microbiennes</a:t>
            </a:r>
            <a:r>
              <a:rPr lang="fr-CH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fr-CH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Cela concorde avec les résultats soulignant </a:t>
            </a:r>
            <a:r>
              <a:rPr lang="fr-CH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l'importance du carbone organique total</a:t>
            </a:r>
            <a:r>
              <a:rPr lang="fr-CH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 </a:t>
            </a:r>
            <a:r>
              <a:rPr lang="fr-CH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paramètre qui varie sur plusieurs années </a:t>
            </a:r>
            <a:r>
              <a:rPr lang="fr-CH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plutôt que sur une échelle saisonnière.</a:t>
            </a:r>
          </a:p>
          <a:p>
            <a:endParaRPr lang="fr-CH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CH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programme de surveillance BDM montre que la plus grande richesse </a:t>
            </a:r>
            <a:r>
              <a:rPr lang="fr-CH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taxons fongiques se trouve dans les terres arables et les prairies permanentes</a:t>
            </a:r>
            <a:r>
              <a:rPr lang="fr-CH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59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70CF1-3294-5FB4-2505-AC59E08C5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FAD38B1-7226-A572-6E34-A8D567185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B4ABA352-CB8D-9BF2-4BF8-45A9A47DE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B9DDB-D62F-397A-5D5D-F29B76DDF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r="9761"/>
          <a:stretch/>
        </p:blipFill>
        <p:spPr>
          <a:xfrm>
            <a:off x="5312013" y="3784593"/>
            <a:ext cx="3566821" cy="6317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A3FD55-A4AB-0E7F-A6AC-00FAD2F740EF}"/>
              </a:ext>
            </a:extLst>
          </p:cNvPr>
          <p:cNvSpPr txBox="1"/>
          <p:nvPr/>
        </p:nvSpPr>
        <p:spPr>
          <a:xfrm>
            <a:off x="5097387" y="4424863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 Narrow" panose="020B0606020202030204" pitchFamily="34" charset="0"/>
                <a:cs typeface="Britannic Bold"/>
              </a:rPr>
              <a:t>milieu de vie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337FB6D-F9F2-8BCF-7B49-23E4E1D9ACD9}"/>
              </a:ext>
            </a:extLst>
          </p:cNvPr>
          <p:cNvSpPr txBox="1"/>
          <p:nvPr/>
        </p:nvSpPr>
        <p:spPr>
          <a:xfrm>
            <a:off x="5103799" y="4240197"/>
            <a:ext cx="997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 Narrow" panose="020B0606020202030204" pitchFamily="34" charset="0"/>
                <a:cs typeface="Britannic Bold"/>
              </a:rPr>
              <a:t>REGULATION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6B85C5-C696-EB37-11D9-702729F52A2D}"/>
              </a:ext>
            </a:extLst>
          </p:cNvPr>
          <p:cNvSpPr txBox="1"/>
          <p:nvPr/>
        </p:nvSpPr>
        <p:spPr>
          <a:xfrm>
            <a:off x="6101573" y="4240197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Arial Narrow" panose="020B0606020202030204" pitchFamily="34" charset="0"/>
                <a:cs typeface="Britannic Bold"/>
              </a:rPr>
              <a:t>PRODUCTION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96F208-DE8B-E635-FD42-EAF7564EE0AF}"/>
              </a:ext>
            </a:extLst>
          </p:cNvPr>
          <p:cNvSpPr txBox="1"/>
          <p:nvPr/>
        </p:nvSpPr>
        <p:spPr>
          <a:xfrm>
            <a:off x="6618701" y="4238403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 Narrow" panose="020B0606020202030204" pitchFamily="34" charset="0"/>
                <a:cs typeface="Britannic Bold"/>
              </a:rPr>
              <a:t>ARCHIVE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98D02B-81A0-4695-A573-D74539A2BC36}"/>
              </a:ext>
            </a:extLst>
          </p:cNvPr>
          <p:cNvSpPr txBox="1"/>
          <p:nvPr/>
        </p:nvSpPr>
        <p:spPr>
          <a:xfrm>
            <a:off x="7684166" y="4238403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Arial Narrow" panose="020B0606020202030204" pitchFamily="34" charset="0"/>
                <a:cs typeface="Britannic Bold"/>
              </a:rPr>
              <a:t>Sol dégradé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A37AC-B0A0-2FB9-3DC1-F1F4966A1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7"/>
          <a:stretch/>
        </p:blipFill>
        <p:spPr>
          <a:xfrm>
            <a:off x="5312014" y="568061"/>
            <a:ext cx="3461827" cy="318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54809E8-3479-16D1-1DE7-79E206B34384}"/>
              </a:ext>
            </a:extLst>
          </p:cNvPr>
          <p:cNvSpPr txBox="1"/>
          <p:nvPr/>
        </p:nvSpPr>
        <p:spPr>
          <a:xfrm>
            <a:off x="2732689" y="3015600"/>
            <a:ext cx="26362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Evaluation des réserves de sols, selon leur(s) fonction(s)</a:t>
            </a:r>
          </a:p>
          <a:p>
            <a:r>
              <a:rPr lang="fr-F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[Exemple fictif]</a:t>
            </a: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2ECF5E90-13FD-6876-0009-84FC1A024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832" y="4945202"/>
            <a:ext cx="15121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CH" sz="800" dirty="0">
                <a:latin typeface="Arial Narrow" panose="020B0606020202030204" pitchFamily="34" charset="0"/>
              </a:rPr>
              <a:t>Source: </a:t>
            </a:r>
            <a:r>
              <a:rPr lang="fr-CH" sz="800" dirty="0" err="1">
                <a:latin typeface="Arial Narrow" panose="020B0606020202030204" pitchFamily="34" charset="0"/>
              </a:rPr>
              <a:t>Umweltmagazin</a:t>
            </a:r>
            <a:r>
              <a:rPr lang="fr-CH" sz="800" dirty="0">
                <a:latin typeface="Arial Narrow" panose="020B0606020202030204" pitchFamily="34" charset="0"/>
              </a:rPr>
              <a:t> 2017/4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4FCD33-1443-5336-5833-516E6330484E}"/>
              </a:ext>
            </a:extLst>
          </p:cNvPr>
          <p:cNvSpPr txBox="1"/>
          <p:nvPr/>
        </p:nvSpPr>
        <p:spPr>
          <a:xfrm>
            <a:off x="577516" y="150685"/>
            <a:ext cx="75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 #3: cartographie des sols </a:t>
            </a:r>
            <a:r>
              <a:rPr lang="fr-CH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· 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fonctions des sols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3B962E-D2FF-EB6A-59FF-59ABC48E76AB}"/>
              </a:ext>
            </a:extLst>
          </p:cNvPr>
          <p:cNvSpPr txBox="1"/>
          <p:nvPr/>
        </p:nvSpPr>
        <p:spPr>
          <a:xfrm>
            <a:off x="577516" y="53785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i="0" dirty="0">
                <a:solidFill>
                  <a:srgbClr val="45454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Mars 2023: le Conseil fédéral a donné son feu vert au développement d’un concept de cartographie des sols pour l’ensemble du territoire suisse</a:t>
            </a:r>
            <a:endParaRPr lang="fr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9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97820-A325-EFC2-A251-E1B4AEDB4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227234B-890B-F504-9E07-60EDA21BAF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6A28A1F0-D7F1-C74D-6CBB-7A180DABC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1BA6C0-7458-2011-EA7D-51FA7EC87F2C}"/>
              </a:ext>
            </a:extLst>
          </p:cNvPr>
          <p:cNvSpPr txBox="1"/>
          <p:nvPr/>
        </p:nvSpPr>
        <p:spPr>
          <a:xfrm>
            <a:off x="577516" y="150685"/>
            <a:ext cx="75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 #4: plan d’action cantonal VD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hlinkClick r:id="rId3"/>
            <a:extLst>
              <a:ext uri="{FF2B5EF4-FFF2-40B4-BE49-F238E27FC236}">
                <a16:creationId xmlns:a16="http://schemas.microsoft.com/office/drawing/2014/main" id="{B5EB86E6-4A1B-497C-4C43-EE67C9198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567" y="877440"/>
            <a:ext cx="2268280" cy="3558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228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F2F50-7E21-4CDA-020B-96C5C040E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799E92-B3FB-A154-975F-9D96B639D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7AE2AE6E-DC9F-EBCC-2BFE-4241B7F9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A70EA2-95A3-EA44-E1E8-AE685E29B454}"/>
              </a:ext>
            </a:extLst>
          </p:cNvPr>
          <p:cNvSpPr txBox="1"/>
          <p:nvPr/>
        </p:nvSpPr>
        <p:spPr>
          <a:xfrm>
            <a:off x="577516" y="150685"/>
            <a:ext cx="75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 #5: protection des sols sur les chantiers (génie civil, AF, …)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PICT0050-001.JPG">
            <a:extLst>
              <a:ext uri="{FF2B5EF4-FFF2-40B4-BE49-F238E27FC236}">
                <a16:creationId xmlns:a16="http://schemas.microsoft.com/office/drawing/2014/main" id="{4D35ECD0-AFC4-59BC-19CE-F469CA812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309" y="3437465"/>
            <a:ext cx="1745901" cy="9982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 5" descr="IMG_2777.jpg">
            <a:extLst>
              <a:ext uri="{FF2B5EF4-FFF2-40B4-BE49-F238E27FC236}">
                <a16:creationId xmlns:a16="http://schemas.microsoft.com/office/drawing/2014/main" id="{091CAF3F-1938-463F-BD27-EAD10B708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451" y="3437465"/>
            <a:ext cx="1518031" cy="10123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 6" descr="IMG_1178.jpg">
            <a:extLst>
              <a:ext uri="{FF2B5EF4-FFF2-40B4-BE49-F238E27FC236}">
                <a16:creationId xmlns:a16="http://schemas.microsoft.com/office/drawing/2014/main" id="{F39D8A10-C1F1-A7F8-7B09-3DE7AA8F37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01" y="3437464"/>
            <a:ext cx="1810023" cy="10037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6" descr="PICT0005-1">
            <a:extLst>
              <a:ext uri="{FF2B5EF4-FFF2-40B4-BE49-F238E27FC236}">
                <a16:creationId xmlns:a16="http://schemas.microsoft.com/office/drawing/2014/main" id="{6DDDF253-878A-23FE-A87E-B47B506A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"/>
          <a:stretch>
            <a:fillRect/>
          </a:stretch>
        </p:blipFill>
        <p:spPr bwMode="auto">
          <a:xfrm>
            <a:off x="327601" y="558073"/>
            <a:ext cx="3806568" cy="270424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38AB165-4C2E-1161-EC22-BA9CD2A1E7D5}"/>
              </a:ext>
            </a:extLst>
          </p:cNvPr>
          <p:cNvSpPr txBox="1"/>
          <p:nvPr/>
        </p:nvSpPr>
        <p:spPr>
          <a:xfrm>
            <a:off x="4216671" y="986867"/>
            <a:ext cx="5009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Préservation du sol</a:t>
            </a:r>
          </a:p>
          <a:p>
            <a:pPr marL="342900" indent="-342900">
              <a:buFont typeface="Wingdings" charset="2"/>
              <a:buChar char="§"/>
            </a:pPr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Reconstitution des sols (sur site)</a:t>
            </a:r>
          </a:p>
          <a:p>
            <a:pPr marL="342900" indent="-342900">
              <a:buFont typeface="Wingdings" charset="2"/>
              <a:buChar char="§"/>
            </a:pPr>
            <a:r>
              <a:rPr lang="fr-CH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Revalorisation des matériaux terreux (hors site)</a:t>
            </a:r>
          </a:p>
        </p:txBody>
      </p:sp>
    </p:spTree>
    <p:extLst>
      <p:ext uri="{BB962C8B-B14F-4D97-AF65-F5344CB8AC3E}">
        <p14:creationId xmlns:p14="http://schemas.microsoft.com/office/powerpoint/2010/main" val="425719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40B4A-AB32-A571-878B-F24372C8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0873AF6-FB73-EDF0-C393-48603C27F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6024CC59-0395-8972-A6F6-2A963CDF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pic>
        <p:nvPicPr>
          <p:cNvPr id="11" name="Image 10" descr="Capture d’écran 2021-11-13 à 14.19.27.png">
            <a:extLst>
              <a:ext uri="{FF2B5EF4-FFF2-40B4-BE49-F238E27FC236}">
                <a16:creationId xmlns:a16="http://schemas.microsoft.com/office/drawing/2014/main" id="{81FF13B5-EF75-8406-942D-E36F452075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61" y="523236"/>
            <a:ext cx="2849351" cy="383959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4E6450-23A1-B2C9-F00E-1870C41B488D}"/>
              </a:ext>
            </a:extLst>
          </p:cNvPr>
          <p:cNvSpPr/>
          <p:nvPr/>
        </p:nvSpPr>
        <p:spPr>
          <a:xfrm>
            <a:off x="4597744" y="1227168"/>
            <a:ext cx="4076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</a:t>
            </a:r>
            <a:r>
              <a:rPr lang="fr-CH" sz="1600" b="0" i="0" dirty="0">
                <a:solidFill>
                  <a:srgbClr val="454545"/>
                </a:solidFill>
                <a:effectLst/>
                <a:latin typeface="Font-Regular"/>
              </a:rPr>
              <a:t>Quiconque décape un sol doit procéder de telle façon que le sol puisse être réutilisé en tant que tel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CF675D-7841-9A47-BEC1-24DD3F2401D1}"/>
              </a:ext>
            </a:extLst>
          </p:cNvPr>
          <p:cNvSpPr txBox="1"/>
          <p:nvPr/>
        </p:nvSpPr>
        <p:spPr>
          <a:xfrm>
            <a:off x="3600846" y="1227167"/>
            <a:ext cx="657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OSol</a:t>
            </a:r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Art. 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7C1EE-4C35-A5FC-6B6D-42D8C43A7D8D}"/>
              </a:ext>
            </a:extLst>
          </p:cNvPr>
          <p:cNvSpPr/>
          <p:nvPr/>
        </p:nvSpPr>
        <p:spPr>
          <a:xfrm>
            <a:off x="4597744" y="2115213"/>
            <a:ext cx="4076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L</a:t>
            </a:r>
            <a:r>
              <a:rPr lang="fr-CH" sz="1600" b="0" i="0" dirty="0">
                <a:solidFill>
                  <a:srgbClr val="454545"/>
                </a:solidFill>
                <a:effectLst/>
                <a:latin typeface="Font-Regular"/>
              </a:rPr>
              <a:t>es matériaux terreux issus du décapage de la couche supérieure et de la couche sous-jacente du sol doivent autant que possible être valorisés intégralement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6FD944-E2D8-C6BB-7903-BEBD98E96C60}"/>
              </a:ext>
            </a:extLst>
          </p:cNvPr>
          <p:cNvSpPr txBox="1"/>
          <p:nvPr/>
        </p:nvSpPr>
        <p:spPr>
          <a:xfrm>
            <a:off x="3600846" y="2115212"/>
            <a:ext cx="75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OLED Art. 18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DAA2429-B264-D12B-99A7-0A3489D42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28741" y="399971"/>
            <a:ext cx="441087" cy="5728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56D32F1-DDDD-1254-55C9-2A6E109DE203}"/>
              </a:ext>
            </a:extLst>
          </p:cNvPr>
          <p:cNvSpPr txBox="1"/>
          <p:nvPr/>
        </p:nvSpPr>
        <p:spPr>
          <a:xfrm>
            <a:off x="3300697" y="101343"/>
            <a:ext cx="1497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«HARD LAW»</a:t>
            </a:r>
          </a:p>
        </p:txBody>
      </p:sp>
    </p:spTree>
    <p:extLst>
      <p:ext uri="{BB962C8B-B14F-4D97-AF65-F5344CB8AC3E}">
        <p14:creationId xmlns:p14="http://schemas.microsoft.com/office/powerpoint/2010/main" val="26530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114A7-C9E7-51CF-117E-00EB208B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2BE4210-F344-AAE5-B7EC-55693290A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F6053FBE-DADC-5CBE-C766-5F063668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841C7ED2-8C27-2081-DE57-1C9BB4B3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19" y="784742"/>
            <a:ext cx="2183754" cy="29068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5E4F83F-72FF-1AA3-3CBF-CCB55D72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10" y="784744"/>
            <a:ext cx="2183756" cy="28850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1541AFDC-0712-190B-3561-4B0436B9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02" y="784742"/>
            <a:ext cx="2183755" cy="28876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85D0F3A9-43E4-3161-D141-036532431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/>
          <a:stretch/>
        </p:blipFill>
        <p:spPr bwMode="auto">
          <a:xfrm>
            <a:off x="60896" y="784743"/>
            <a:ext cx="2183754" cy="2887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7206CEAB-6E96-39A0-8A02-0DBBEC48E2A6}"/>
              </a:ext>
            </a:extLst>
          </p:cNvPr>
          <p:cNvSpPr txBox="1"/>
          <p:nvPr/>
        </p:nvSpPr>
        <p:spPr>
          <a:xfrm>
            <a:off x="1074248" y="3758033"/>
            <a:ext cx="2119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Multiplicité des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usages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fonctions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03F62B8-E50B-4753-CE47-F0C66B77112F}"/>
              </a:ext>
            </a:extLst>
          </p:cNvPr>
          <p:cNvSpPr txBox="1"/>
          <p:nvPr/>
        </p:nvSpPr>
        <p:spPr>
          <a:xfrm>
            <a:off x="3158977" y="3758033"/>
            <a:ext cx="2291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des sols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quantitative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E417ED9-5A29-A508-558B-650677DCC3DD}"/>
              </a:ext>
            </a:extLst>
          </p:cNvPr>
          <p:cNvSpPr txBox="1"/>
          <p:nvPr/>
        </p:nvSpPr>
        <p:spPr>
          <a:xfrm>
            <a:off x="5555786" y="3750961"/>
            <a:ext cx="2291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régulation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mise en œuvre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FBAF601-F27D-4443-F213-45C68AC50480}"/>
              </a:ext>
            </a:extLst>
          </p:cNvPr>
          <p:cNvSpPr txBox="1"/>
          <p:nvPr/>
        </p:nvSpPr>
        <p:spPr>
          <a:xfrm>
            <a:off x="623777" y="150459"/>
            <a:ext cx="75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sol légal?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4FF939DE-B65F-04E1-C7DD-7DACEB038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165" y="4959801"/>
            <a:ext cx="30924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CH" sz="800" dirty="0">
                <a:latin typeface="Arial Narrow" panose="020B0606020202030204" pitchFamily="34" charset="0"/>
              </a:rPr>
              <a:t>Source images: Brändle, Zimmermann I Agroscope &amp; Chervet I LANAT BE</a:t>
            </a:r>
            <a:endParaRPr lang="fr-FR" sz="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3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33BF3-9CBB-6D2A-F2A1-8858CA8AF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9BAA9FD-6F17-BDFB-07AA-191BB9510E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A950D9B8-0DAA-7D0E-CF87-C695F9D4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F1B3FA-57BA-5B54-E577-C4DBC74BF9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28741" y="399971"/>
            <a:ext cx="441087" cy="5728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0E1149-AFB4-97DC-99C1-3816DAA30315}"/>
              </a:ext>
            </a:extLst>
          </p:cNvPr>
          <p:cNvSpPr txBox="1"/>
          <p:nvPr/>
        </p:nvSpPr>
        <p:spPr>
          <a:xfrm>
            <a:off x="3300697" y="101343"/>
            <a:ext cx="1497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«SOFT LAW»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BA8ECD-1647-1B67-E92A-0523C62BB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6" y="1344073"/>
            <a:ext cx="1875458" cy="26492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2158E3-A48B-2340-14AD-B2C1C1BE4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685" y="1344072"/>
            <a:ext cx="1875457" cy="264528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52D754B-9C79-F45C-C008-918CE7F84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563" y="1344072"/>
            <a:ext cx="1865868" cy="26357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5D0CDC-E141-EF98-C141-B6321BA0CA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973" y="1332025"/>
            <a:ext cx="1865868" cy="26477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44B964-9BDD-8A6E-088F-BA40DA039424}"/>
              </a:ext>
            </a:extLst>
          </p:cNvPr>
          <p:cNvSpPr/>
          <p:nvPr/>
        </p:nvSpPr>
        <p:spPr>
          <a:xfrm>
            <a:off x="1365311" y="1018833"/>
            <a:ext cx="3172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Directives (fédérales, cantonales)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E1B7CC-1E23-CC89-AC69-3B5362735DE5}"/>
              </a:ext>
            </a:extLst>
          </p:cNvPr>
          <p:cNvSpPr/>
          <p:nvPr/>
        </p:nvSpPr>
        <p:spPr>
          <a:xfrm>
            <a:off x="6907973" y="1024382"/>
            <a:ext cx="1928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Accords de branche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ED5E7-A34F-93D3-7552-7D371DB2D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33F332-9F8B-3D1B-B55D-354D45B900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21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9797436B-A73F-EB58-0767-7836000C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5245E9-C39D-8914-34C6-282B08337DED}"/>
              </a:ext>
            </a:extLst>
          </p:cNvPr>
          <p:cNvSpPr/>
          <p:nvPr/>
        </p:nvSpPr>
        <p:spPr>
          <a:xfrm>
            <a:off x="414737" y="1395042"/>
            <a:ext cx="2550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Système de certification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Assurance qualité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 des spécialistes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A3E815-4356-C7B9-1FC1-3F6EABEF0679}"/>
              </a:ext>
            </a:extLst>
          </p:cNvPr>
          <p:cNvSpPr/>
          <p:nvPr/>
        </p:nvSpPr>
        <p:spPr>
          <a:xfrm>
            <a:off x="5835444" y="1024673"/>
            <a:ext cx="2550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&gt;"/>
            </a:pPr>
            <a:r>
              <a:rPr lang="fr-CH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Formation</a:t>
            </a:r>
          </a:p>
        </p:txBody>
      </p:sp>
      <p:pic>
        <p:nvPicPr>
          <p:cNvPr id="6" name="Picture 2" descr="https://www.agrihebdo.ch/common/showPhoto.asp?ID=855&amp;Objectname=_ResourceTemplate&amp;Fieldname=File1">
            <a:extLst>
              <a:ext uri="{FF2B5EF4-FFF2-40B4-BE49-F238E27FC236}">
                <a16:creationId xmlns:a16="http://schemas.microsoft.com/office/drawing/2014/main" id="{87F530E3-BBEA-49DE-EECF-5016523E0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57" y="3117205"/>
            <a:ext cx="2402618" cy="13145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F77F4C-D564-8A25-ED23-CDCBC2196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147" y="1338266"/>
            <a:ext cx="1197684" cy="451785"/>
          </a:xfrm>
          <a:prstGeom prst="rect">
            <a:avLst/>
          </a:prstGeom>
        </p:spPr>
      </p:pic>
      <p:pic>
        <p:nvPicPr>
          <p:cNvPr id="10" name="Picture 4" descr=" ">
            <a:extLst>
              <a:ext uri="{FF2B5EF4-FFF2-40B4-BE49-F238E27FC236}">
                <a16:creationId xmlns:a16="http://schemas.microsoft.com/office/drawing/2014/main" id="{E616D234-4820-FBD7-69BF-3F0B657D5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538" y="3132484"/>
            <a:ext cx="1740895" cy="13081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1FB1EE8-8B84-4D38-27C1-CB03E4FED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993" y="3129537"/>
            <a:ext cx="1980927" cy="1308159"/>
          </a:xfrm>
          <a:prstGeom prst="rect">
            <a:avLst/>
          </a:prstGeom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EF9A87-B5D6-3757-2984-D4E7E595C4B8}"/>
              </a:ext>
            </a:extLst>
          </p:cNvPr>
          <p:cNvSpPr/>
          <p:nvPr/>
        </p:nvSpPr>
        <p:spPr>
          <a:xfrm>
            <a:off x="5838676" y="1391483"/>
            <a:ext cx="33053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Cours multidisciplinaire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Echange de bonnes pratiques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Formation continue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035E8A-0B87-81DC-54AC-A116E3B1FE16}"/>
              </a:ext>
            </a:extLst>
          </p:cNvPr>
          <p:cNvSpPr/>
          <p:nvPr/>
        </p:nvSpPr>
        <p:spPr>
          <a:xfrm>
            <a:off x="108317" y="3123331"/>
            <a:ext cx="250863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H" sz="2000" b="1" dirty="0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EXPERT·ES </a:t>
            </a:r>
            <a:br>
              <a:rPr lang="fr-CH" sz="1600" b="1" dirty="0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1400" dirty="0" err="1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Spécialiste</a:t>
            </a:r>
            <a:r>
              <a:rPr lang="de-CH" sz="1400" dirty="0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de-CH" sz="1400" dirty="0" err="1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de-CH" sz="1400" dirty="0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de-CH" sz="1400" dirty="0" err="1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sols</a:t>
            </a:r>
            <a:r>
              <a:rPr lang="de-CH" sz="1400" dirty="0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</a:t>
            </a:r>
            <a:r>
              <a:rPr lang="de-CH" sz="1400" dirty="0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de-CH" sz="1400" dirty="0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chantiers</a:t>
            </a:r>
            <a:r>
              <a:rPr lang="de-CH" sz="1400" dirty="0">
                <a:solidFill>
                  <a:srgbClr val="0060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(SPCS)</a:t>
            </a:r>
            <a:endParaRPr lang="fr-CH" sz="1400" dirty="0">
              <a:solidFill>
                <a:srgbClr val="0060A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B6DDB0-BC43-9D7B-C018-711AA83132E5}"/>
              </a:ext>
            </a:extLst>
          </p:cNvPr>
          <p:cNvSpPr/>
          <p:nvPr/>
        </p:nvSpPr>
        <p:spPr>
          <a:xfrm>
            <a:off x="402328" y="1024673"/>
            <a:ext cx="2550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anose="020F0502020204030204" pitchFamily="34" charset="0"/>
              <a:buChar char="&gt;"/>
            </a:pPr>
            <a:r>
              <a:rPr lang="fr-CH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Labels, certification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46F7B03-224D-8C8E-2FB8-6D4A2DE8BD2D}"/>
              </a:ext>
            </a:extLst>
          </p:cNvPr>
          <p:cNvSpPr/>
          <p:nvPr/>
        </p:nvSpPr>
        <p:spPr>
          <a:xfrm>
            <a:off x="2872148" y="1109897"/>
            <a:ext cx="2678780" cy="1603212"/>
          </a:xfrm>
          <a:custGeom>
            <a:avLst/>
            <a:gdLst>
              <a:gd name="connsiteX0" fmla="*/ 0 w 2678780"/>
              <a:gd name="connsiteY0" fmla="*/ 801606 h 1603212"/>
              <a:gd name="connsiteX1" fmla="*/ 1339390 w 2678780"/>
              <a:gd name="connsiteY1" fmla="*/ 0 h 1603212"/>
              <a:gd name="connsiteX2" fmla="*/ 2678780 w 2678780"/>
              <a:gd name="connsiteY2" fmla="*/ 801606 h 1603212"/>
              <a:gd name="connsiteX3" fmla="*/ 1339390 w 2678780"/>
              <a:gd name="connsiteY3" fmla="*/ 1603212 h 1603212"/>
              <a:gd name="connsiteX4" fmla="*/ 0 w 2678780"/>
              <a:gd name="connsiteY4" fmla="*/ 801606 h 160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8780" h="1603212" fill="none" extrusionOk="0">
                <a:moveTo>
                  <a:pt x="0" y="801606"/>
                </a:moveTo>
                <a:cubicBezTo>
                  <a:pt x="36285" y="363195"/>
                  <a:pt x="626181" y="-54571"/>
                  <a:pt x="1339390" y="0"/>
                </a:cubicBezTo>
                <a:cubicBezTo>
                  <a:pt x="2046250" y="-5033"/>
                  <a:pt x="2642530" y="393020"/>
                  <a:pt x="2678780" y="801606"/>
                </a:cubicBezTo>
                <a:cubicBezTo>
                  <a:pt x="2665001" y="1112919"/>
                  <a:pt x="2035532" y="1663780"/>
                  <a:pt x="1339390" y="1603212"/>
                </a:cubicBezTo>
                <a:cubicBezTo>
                  <a:pt x="667092" y="1640960"/>
                  <a:pt x="115121" y="1272000"/>
                  <a:pt x="0" y="801606"/>
                </a:cubicBezTo>
                <a:close/>
              </a:path>
              <a:path w="2678780" h="1603212" stroke="0" extrusionOk="0">
                <a:moveTo>
                  <a:pt x="0" y="801606"/>
                </a:moveTo>
                <a:cubicBezTo>
                  <a:pt x="-29015" y="340994"/>
                  <a:pt x="468129" y="49367"/>
                  <a:pt x="1339390" y="0"/>
                </a:cubicBezTo>
                <a:cubicBezTo>
                  <a:pt x="2196760" y="24767"/>
                  <a:pt x="2662155" y="359420"/>
                  <a:pt x="2678780" y="801606"/>
                </a:cubicBezTo>
                <a:cubicBezTo>
                  <a:pt x="2594367" y="1326754"/>
                  <a:pt x="2053520" y="1744685"/>
                  <a:pt x="1339390" y="1603212"/>
                </a:cubicBezTo>
                <a:cubicBezTo>
                  <a:pt x="566538" y="1585088"/>
                  <a:pt x="55364" y="1270774"/>
                  <a:pt x="0" y="80160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4000"/>
            </a:schemeClr>
          </a:solidFill>
          <a:ln w="15875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 dirty="0" err="1">
              <a:ln>
                <a:solidFill>
                  <a:schemeClr val="accent5"/>
                </a:solidFill>
              </a:ln>
              <a:noFill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77FD0A5-8DB8-C4C1-3487-850942861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28741" y="399971"/>
            <a:ext cx="441087" cy="57284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3022F44-DC07-68F7-CE83-BAE587E5D123}"/>
              </a:ext>
            </a:extLst>
          </p:cNvPr>
          <p:cNvSpPr txBox="1"/>
          <p:nvPr/>
        </p:nvSpPr>
        <p:spPr>
          <a:xfrm>
            <a:off x="2918788" y="101090"/>
            <a:ext cx="22682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Instruments volontaires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2D6EA5-BF3A-5200-E380-FE9026CF2043}"/>
              </a:ext>
            </a:extLst>
          </p:cNvPr>
          <p:cNvSpPr/>
          <p:nvPr/>
        </p:nvSpPr>
        <p:spPr>
          <a:xfrm>
            <a:off x="3356304" y="1866767"/>
            <a:ext cx="8421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OFEV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C05F013-58C0-0A4C-E24A-300AEABCED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1789" y="1801082"/>
            <a:ext cx="711237" cy="234962"/>
          </a:xfrm>
          <a:prstGeom prst="rect">
            <a:avLst/>
          </a:prstGeom>
        </p:spPr>
      </p:pic>
      <p:pic>
        <p:nvPicPr>
          <p:cNvPr id="4098" name="Picture 2" descr="Office fédéral de l'environnement - Page d'accueil">
            <a:extLst>
              <a:ext uri="{FF2B5EF4-FFF2-40B4-BE49-F238E27FC236}">
                <a16:creationId xmlns:a16="http://schemas.microsoft.com/office/drawing/2014/main" id="{A56581A8-D4E3-FB88-6CB7-C14D062FE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75" y="2180256"/>
            <a:ext cx="1490326" cy="3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46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F838B-53FB-7BBE-41B8-F4743F473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9DD746-F685-08DC-FCB5-D94376508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22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52DE5463-2A5C-79F1-1701-49B8DE70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87C813-A66E-FB09-1965-2C7293B0D84D}"/>
              </a:ext>
            </a:extLst>
          </p:cNvPr>
          <p:cNvSpPr txBox="1"/>
          <p:nvPr/>
        </p:nvSpPr>
        <p:spPr>
          <a:xfrm>
            <a:off x="624003" y="759315"/>
            <a:ext cx="8149838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þ"/>
            </a:pPr>
            <a:r>
              <a:rPr lang="fr-CH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Bases légales 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(LPE, </a:t>
            </a:r>
            <a:r>
              <a:rPr lang="fr-CH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OSol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OLED, législations cantonales, …)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þ"/>
            </a:pPr>
            <a:r>
              <a:rPr lang="fr-CH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Instruments non contraignants 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(plans d’action, directives, accords sectoriels, …)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þ"/>
            </a:pPr>
            <a:r>
              <a:rPr lang="fr-CH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entre toutes les parties prenantes (secteurs concernés, </a:t>
            </a:r>
            <a:r>
              <a:rPr lang="fr-CH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science·s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administration, pratique, etc.)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þ"/>
            </a:pPr>
            <a:r>
              <a:rPr lang="fr-CH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Expériences</a:t>
            </a:r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positives (coûts de prévention &lt; coûts de réparation!)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4043F2-2F95-97FA-01DA-211D945B2E42}"/>
              </a:ext>
            </a:extLst>
          </p:cNvPr>
          <p:cNvSpPr txBox="1"/>
          <p:nvPr/>
        </p:nvSpPr>
        <p:spPr>
          <a:xfrm>
            <a:off x="1212232" y="422231"/>
            <a:ext cx="1763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 #2</a:t>
            </a:r>
          </a:p>
        </p:txBody>
      </p:sp>
    </p:spTree>
    <p:extLst>
      <p:ext uri="{BB962C8B-B14F-4D97-AF65-F5344CB8AC3E}">
        <p14:creationId xmlns:p14="http://schemas.microsoft.com/office/powerpoint/2010/main" val="1666860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9E3D3-82A9-DA9C-731C-AB3D952C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98F0CAD-265C-ED49-74AE-9542E4771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23</a:t>
            </a:fld>
            <a:endParaRPr lang="en-GB" noProof="0" dirty="0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AE29858B-6ADA-9C71-C5CF-90C96B16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4D52EB-14C2-2EE9-9421-B83F214B01FC}"/>
              </a:ext>
            </a:extLst>
          </p:cNvPr>
          <p:cNvSpPr txBox="1"/>
          <p:nvPr/>
        </p:nvSpPr>
        <p:spPr>
          <a:xfrm>
            <a:off x="1295400" y="346682"/>
            <a:ext cx="755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latin typeface="+mn-lt"/>
              </a:rPr>
              <a:t>Le sol légal • un «bien commun hybride»</a:t>
            </a:r>
            <a:endParaRPr lang="en-US" sz="2400" b="1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8DD545-88CF-86AD-30B5-FF756F027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97" y="953200"/>
            <a:ext cx="5460585" cy="365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B8089-84E2-3D35-5254-A8D0E7F4D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>
            <a:extLst>
              <a:ext uri="{FF2B5EF4-FFF2-40B4-BE49-F238E27FC236}">
                <a16:creationId xmlns:a16="http://schemas.microsoft.com/office/drawing/2014/main" id="{84662830-215A-6777-6662-35E57556B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165" y="4959801"/>
            <a:ext cx="30924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CH" sz="800" dirty="0">
                <a:latin typeface="Arial Narrow" panose="020B0606020202030204" pitchFamily="34" charset="0"/>
              </a:rPr>
              <a:t>Source images: Brändle, Zimmermann I Agroscope &amp; Chervet I LANAT BE</a:t>
            </a:r>
            <a:endParaRPr lang="fr-FR" sz="800" dirty="0">
              <a:latin typeface="Arial Narrow" panose="020B0606020202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4567B2E-3DB7-E07F-CFC9-345BE7F0A3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174E8017-7D97-E0AA-3F94-B035D137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B622F083-9893-61EC-D5A0-53887A66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19" y="784742"/>
            <a:ext cx="2183754" cy="29068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A14492D-EE93-AFA6-3BEC-77149F35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10" y="784744"/>
            <a:ext cx="2183756" cy="28850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923E657E-0EA6-87BB-9978-C6F37C6D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02" y="784742"/>
            <a:ext cx="2183755" cy="28876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BD3C99A1-AA84-673F-6DEB-53997D98B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/>
          <a:stretch/>
        </p:blipFill>
        <p:spPr bwMode="auto">
          <a:xfrm>
            <a:off x="60896" y="784743"/>
            <a:ext cx="2183754" cy="2887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22817C1E-574D-241E-CF45-842AE303581D}"/>
              </a:ext>
            </a:extLst>
          </p:cNvPr>
          <p:cNvSpPr/>
          <p:nvPr/>
        </p:nvSpPr>
        <p:spPr bwMode="auto">
          <a:xfrm>
            <a:off x="52494" y="2884422"/>
            <a:ext cx="1824558" cy="877113"/>
          </a:xfrm>
          <a:prstGeom prst="ellipse">
            <a:avLst/>
          </a:prstGeom>
          <a:solidFill>
            <a:srgbClr val="C5F3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Biodiversité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EDD76C3-9312-3F5A-5DBD-32EC4EBE1D6F}"/>
              </a:ext>
            </a:extLst>
          </p:cNvPr>
          <p:cNvSpPr/>
          <p:nvPr/>
        </p:nvSpPr>
        <p:spPr bwMode="auto">
          <a:xfrm>
            <a:off x="314350" y="342364"/>
            <a:ext cx="1702921" cy="877113"/>
          </a:xfrm>
          <a:prstGeom prst="ellipse">
            <a:avLst/>
          </a:prstGeom>
          <a:solidFill>
            <a:srgbClr val="C5F3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Climat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8D8ED27-5502-2DD2-2C44-FD82E2A041A1}"/>
              </a:ext>
            </a:extLst>
          </p:cNvPr>
          <p:cNvSpPr/>
          <p:nvPr/>
        </p:nvSpPr>
        <p:spPr bwMode="auto">
          <a:xfrm>
            <a:off x="7111595" y="3272326"/>
            <a:ext cx="1979911" cy="9511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600" dirty="0" err="1">
                <a:latin typeface="Arial Narrow" panose="020B0606020202030204" pitchFamily="34" charset="0"/>
                <a:cs typeface="Calibri" panose="020F0502020204030204" pitchFamily="34" charset="0"/>
              </a:rPr>
              <a:t>Epuration</a:t>
            </a:r>
            <a:r>
              <a:rPr lang="de-CH" sz="1600" dirty="0"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 err="1">
                <a:latin typeface="Arial Narrow" panose="020B0606020202030204" pitchFamily="34" charset="0"/>
                <a:cs typeface="Calibri" panose="020F0502020204030204" pitchFamily="34" charset="0"/>
              </a:rPr>
              <a:t>eau</a:t>
            </a:r>
            <a:r>
              <a:rPr lang="de-CH" sz="1600" dirty="0"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47B8DDC-387B-036A-1A39-75FCFE4DF62E}"/>
              </a:ext>
            </a:extLst>
          </p:cNvPr>
          <p:cNvSpPr/>
          <p:nvPr/>
        </p:nvSpPr>
        <p:spPr bwMode="auto">
          <a:xfrm>
            <a:off x="2139968" y="348258"/>
            <a:ext cx="2193299" cy="10297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600" dirty="0" err="1">
                <a:latin typeface="Arial Narrow" panose="020B0606020202030204" pitchFamily="34" charset="0"/>
                <a:cs typeface="Calibri" panose="020F0502020204030204" pitchFamily="34" charset="0"/>
              </a:rPr>
              <a:t>Production</a:t>
            </a:r>
            <a:r>
              <a:rPr lang="de-CH" sz="1600" dirty="0"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 err="1">
                <a:latin typeface="Arial Narrow" panose="020B0606020202030204" pitchFamily="34" charset="0"/>
                <a:cs typeface="Calibri" panose="020F0502020204030204" pitchFamily="34" charset="0"/>
              </a:rPr>
              <a:t>alimentaire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AF38D50-AD21-0B11-467C-DE3B6898B72C}"/>
              </a:ext>
            </a:extLst>
          </p:cNvPr>
          <p:cNvSpPr/>
          <p:nvPr/>
        </p:nvSpPr>
        <p:spPr bwMode="auto">
          <a:xfrm>
            <a:off x="6950311" y="342364"/>
            <a:ext cx="2193299" cy="10297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Sylviculture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9CCF431-28C8-14AA-4FAF-AC9225F6FEC1}"/>
              </a:ext>
            </a:extLst>
          </p:cNvPr>
          <p:cNvSpPr/>
          <p:nvPr/>
        </p:nvSpPr>
        <p:spPr bwMode="auto">
          <a:xfrm>
            <a:off x="3390265" y="3719637"/>
            <a:ext cx="1824558" cy="95115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Héritage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531C21E-24F4-81AA-6BD4-43BBA99C0379}"/>
              </a:ext>
            </a:extLst>
          </p:cNvPr>
          <p:cNvSpPr/>
          <p:nvPr/>
        </p:nvSpPr>
        <p:spPr bwMode="auto">
          <a:xfrm>
            <a:off x="4607010" y="343814"/>
            <a:ext cx="1824055" cy="951152"/>
          </a:xfrm>
          <a:prstGeom prst="ellipse">
            <a:avLst/>
          </a:prstGeom>
          <a:solidFill>
            <a:srgbClr val="C5F3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Paysage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C72A045-EB3D-B15E-C0B7-15EC3D245F61}"/>
              </a:ext>
            </a:extLst>
          </p:cNvPr>
          <p:cNvSpPr/>
          <p:nvPr/>
        </p:nvSpPr>
        <p:spPr bwMode="auto">
          <a:xfrm>
            <a:off x="6464355" y="4133960"/>
            <a:ext cx="1979911" cy="95115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Protection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de-CH" sz="1600" dirty="0" err="1">
                <a:latin typeface="Arial Narrow" panose="020B0606020202030204" pitchFamily="34" charset="0"/>
                <a:cs typeface="Calibri" panose="020F0502020204030204" pitchFamily="34" charset="0"/>
              </a:rPr>
              <a:t>inondations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A167084-9ABC-C956-CD5C-BF5FD68D9B08}"/>
              </a:ext>
            </a:extLst>
          </p:cNvPr>
          <p:cNvSpPr/>
          <p:nvPr/>
        </p:nvSpPr>
        <p:spPr bwMode="auto">
          <a:xfrm>
            <a:off x="1917444" y="2328996"/>
            <a:ext cx="1774455" cy="920714"/>
          </a:xfrm>
          <a:prstGeom prst="ellipse">
            <a:avLst/>
          </a:prstGeom>
          <a:solidFill>
            <a:srgbClr val="E0D1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Revenu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agricole</a:t>
            </a: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kumimoji="0" lang="de-CH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forestier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87AFE08-DF85-A14A-60B8-DC2379A312CB}"/>
              </a:ext>
            </a:extLst>
          </p:cNvPr>
          <p:cNvSpPr/>
          <p:nvPr/>
        </p:nvSpPr>
        <p:spPr bwMode="auto">
          <a:xfrm>
            <a:off x="3670135" y="2639719"/>
            <a:ext cx="1751423" cy="920714"/>
          </a:xfrm>
          <a:prstGeom prst="ellipse">
            <a:avLst/>
          </a:prstGeom>
          <a:solidFill>
            <a:srgbClr val="E0D1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600" dirty="0">
                <a:latin typeface="Arial Narrow" panose="020B0606020202030204" pitchFamily="34" charset="0"/>
                <a:cs typeface="Calibri" panose="020F0502020204030204" pitchFamily="34" charset="0"/>
              </a:rPr>
              <a:t>Valeur </a:t>
            </a:r>
            <a:r>
              <a:rPr lang="de-CH" sz="1600" dirty="0" err="1">
                <a:latin typeface="Arial Narrow" panose="020B0606020202030204" pitchFamily="34" charset="0"/>
                <a:cs typeface="Calibri" panose="020F0502020204030204" pitchFamily="34" charset="0"/>
              </a:rPr>
              <a:t>foncière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419A403-546C-9B7C-E6BA-3C84D610E637}"/>
              </a:ext>
            </a:extLst>
          </p:cNvPr>
          <p:cNvSpPr/>
          <p:nvPr/>
        </p:nvSpPr>
        <p:spPr bwMode="auto">
          <a:xfrm>
            <a:off x="1650095" y="3508122"/>
            <a:ext cx="1751423" cy="92071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sz="1600" dirty="0">
                <a:latin typeface="Arial Narrow" panose="020B0606020202030204" pitchFamily="34" charset="0"/>
                <a:cs typeface="Calibri" panose="020F0502020204030204" pitchFamily="34" charset="0"/>
              </a:rPr>
              <a:t>Droit du </a:t>
            </a:r>
            <a:r>
              <a:rPr lang="de-CH" sz="1600" dirty="0" err="1">
                <a:latin typeface="Arial Narrow" panose="020B0606020202030204" pitchFamily="34" charset="0"/>
                <a:cs typeface="Calibri" panose="020F0502020204030204" pitchFamily="34" charset="0"/>
              </a:rPr>
              <a:t>sol</a:t>
            </a:r>
            <a:endParaRPr kumimoji="0" lang="de-C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65A81EC-0F49-DBC2-D5D0-94163B0D22A5}"/>
              </a:ext>
            </a:extLst>
          </p:cNvPr>
          <p:cNvSpPr/>
          <p:nvPr/>
        </p:nvSpPr>
        <p:spPr bwMode="auto">
          <a:xfrm>
            <a:off x="5315669" y="3110429"/>
            <a:ext cx="1751423" cy="920714"/>
          </a:xfrm>
          <a:prstGeom prst="ellipse">
            <a:avLst/>
          </a:prstGeom>
          <a:solidFill>
            <a:srgbClr val="E0D1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08552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7246-6947-8044-435D-68F3E7CBC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rstanding the root-soil interface - Lancaster University">
            <a:extLst>
              <a:ext uri="{FF2B5EF4-FFF2-40B4-BE49-F238E27FC236}">
                <a16:creationId xmlns:a16="http://schemas.microsoft.com/office/drawing/2014/main" id="{20909286-F5BB-23C3-6FE6-9A962999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1286" y="295449"/>
            <a:ext cx="7418327" cy="26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2DC9EDD-12CA-BF03-BFAB-E631CFD81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11B829-CE66-4E2B-6C64-F61970A8C0A7}"/>
              </a:ext>
            </a:extLst>
          </p:cNvPr>
          <p:cNvSpPr/>
          <p:nvPr/>
        </p:nvSpPr>
        <p:spPr>
          <a:xfrm>
            <a:off x="1361285" y="3013345"/>
            <a:ext cx="7418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sol, on entend la couche de terre meuble de l’écorce terrestre </a:t>
            </a:r>
            <a:r>
              <a:rPr lang="fr-CH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où peuvent pousser les plantes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8BA795-3BBC-0128-D415-2450745A6458}"/>
              </a:ext>
            </a:extLst>
          </p:cNvPr>
          <p:cNvSpPr txBox="1"/>
          <p:nvPr/>
        </p:nvSpPr>
        <p:spPr>
          <a:xfrm>
            <a:off x="5049823" y="4946579"/>
            <a:ext cx="40723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CH" sz="800" dirty="0">
                <a:latin typeface="Arial Narrow" panose="020B0606020202030204" pitchFamily="34" charset="0"/>
              </a:rPr>
              <a:t>Source image: https://www.lancaster.ac.uk/lec/research/soils-knowledge-base/root-soil-interface/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A2D38A-4C4F-456E-DC96-E33C82B42E02}"/>
              </a:ext>
            </a:extLst>
          </p:cNvPr>
          <p:cNvSpPr txBox="1"/>
          <p:nvPr/>
        </p:nvSpPr>
        <p:spPr>
          <a:xfrm>
            <a:off x="364387" y="3013344"/>
            <a:ext cx="11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 Art. 7 Définitions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31E24C01-DF32-A3B1-2CD7-324F6214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A41E003-0EB5-B0EB-8ED6-B2BCFF872CEF}"/>
              </a:ext>
            </a:extLst>
          </p:cNvPr>
          <p:cNvSpPr txBox="1"/>
          <p:nvPr/>
        </p:nvSpPr>
        <p:spPr>
          <a:xfrm>
            <a:off x="1320036" y="-48922"/>
            <a:ext cx="75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Protection qualitative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99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4FF97-97BA-98FF-4767-BEB87D0DA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6AA3287-17DA-7624-F75F-1BB4A259E0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C8E00A-7A31-BDC2-B9F3-EDFE0A4906F1}"/>
              </a:ext>
            </a:extLst>
          </p:cNvPr>
          <p:cNvSpPr/>
          <p:nvPr/>
        </p:nvSpPr>
        <p:spPr>
          <a:xfrm>
            <a:off x="1361285" y="3013345"/>
            <a:ext cx="7418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sol, on entend la couche de terre meuble de l’écorce terrestre </a:t>
            </a:r>
            <a:r>
              <a:rPr lang="fr-CH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où peuvent pousser les plantes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Soil and Root Care">
            <a:extLst>
              <a:ext uri="{FF2B5EF4-FFF2-40B4-BE49-F238E27FC236}">
                <a16:creationId xmlns:a16="http://schemas.microsoft.com/office/drawing/2014/main" id="{FBF8E294-2B7B-FA6A-3D5E-CAA90516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85" y="295448"/>
            <a:ext cx="7418328" cy="26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6D5D710-206C-E2A3-4CA2-0D86C013ACC9}"/>
              </a:ext>
            </a:extLst>
          </p:cNvPr>
          <p:cNvSpPr txBox="1"/>
          <p:nvPr/>
        </p:nvSpPr>
        <p:spPr>
          <a:xfrm>
            <a:off x="364387" y="3013344"/>
            <a:ext cx="11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 Art. 7 Définitions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834FA2-D783-D8DE-9C7B-307AD0C7608B}"/>
              </a:ext>
            </a:extLst>
          </p:cNvPr>
          <p:cNvSpPr txBox="1"/>
          <p:nvPr/>
        </p:nvSpPr>
        <p:spPr>
          <a:xfrm>
            <a:off x="6772058" y="4932830"/>
            <a:ext cx="23719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CH" sz="800" dirty="0">
                <a:latin typeface="Arial Narrow" panose="020B0606020202030204" pitchFamily="34" charset="0"/>
              </a:rPr>
              <a:t>Source image: https://almstead.com/soil-and-root-care.html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69BDDFFC-DC35-74C5-01D3-CE466638D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D1B25B-BD00-699C-F0E5-036BC6C65D91}"/>
              </a:ext>
            </a:extLst>
          </p:cNvPr>
          <p:cNvSpPr txBox="1"/>
          <p:nvPr/>
        </p:nvSpPr>
        <p:spPr>
          <a:xfrm>
            <a:off x="1306289" y="2235163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  <a:latin typeface="Arial Narrow" panose="020B0606020202030204" pitchFamily="34" charset="0"/>
              </a:rPr>
              <a:t>Zone effective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955993-C729-44E5-D8D6-088C4B2316B1}"/>
              </a:ext>
            </a:extLst>
          </p:cNvPr>
          <p:cNvSpPr txBox="1"/>
          <p:nvPr/>
        </p:nvSpPr>
        <p:spPr>
          <a:xfrm>
            <a:off x="1306289" y="2634597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  <a:latin typeface="Arial Narrow" panose="020B0606020202030204" pitchFamily="34" charset="0"/>
              </a:rPr>
              <a:t>Zone potentielle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7DCF46C-584E-34B3-098A-3ADECB058792}"/>
              </a:ext>
            </a:extLst>
          </p:cNvPr>
          <p:cNvCxnSpPr>
            <a:cxnSpLocks/>
          </p:cNvCxnSpPr>
          <p:nvPr/>
        </p:nvCxnSpPr>
        <p:spPr>
          <a:xfrm>
            <a:off x="1331499" y="2280581"/>
            <a:ext cx="2290" cy="22994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0FAF90A-130D-E852-2156-7CC1F40E3797}"/>
              </a:ext>
            </a:extLst>
          </p:cNvPr>
          <p:cNvCxnSpPr>
            <a:cxnSpLocks/>
          </p:cNvCxnSpPr>
          <p:nvPr/>
        </p:nvCxnSpPr>
        <p:spPr>
          <a:xfrm>
            <a:off x="1270766" y="2280581"/>
            <a:ext cx="0" cy="671814"/>
          </a:xfrm>
          <a:prstGeom prst="line">
            <a:avLst/>
          </a:prstGeom>
          <a:ln w="28575">
            <a:solidFill>
              <a:srgbClr val="008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857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6B348-02B7-5482-CC4C-9A1CE1979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il and Root Care">
            <a:extLst>
              <a:ext uri="{FF2B5EF4-FFF2-40B4-BE49-F238E27FC236}">
                <a16:creationId xmlns:a16="http://schemas.microsoft.com/office/drawing/2014/main" id="{FF8B4516-24E4-1C85-5470-D19F9F2C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85" y="295448"/>
            <a:ext cx="7418328" cy="26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F7C859-67E1-2297-E2C4-FA5E3DBBBB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ED543E-1302-AD09-121A-A5C68E8DC857}"/>
              </a:ext>
            </a:extLst>
          </p:cNvPr>
          <p:cNvSpPr/>
          <p:nvPr/>
        </p:nvSpPr>
        <p:spPr>
          <a:xfrm>
            <a:off x="1361285" y="3013345"/>
            <a:ext cx="7418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 sol, on entend la couche de terre meuble de l’écorce terrestre </a:t>
            </a:r>
            <a:r>
              <a:rPr lang="fr-CH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où peuvent pousser les plantes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de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conserver durablement les ressources naturelles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en particulier la diversité biologique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la fertilité du sol.</a:t>
            </a: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C05E15-7CBC-4B22-5E81-CBE087527938}"/>
              </a:ext>
            </a:extLst>
          </p:cNvPr>
          <p:cNvSpPr txBox="1"/>
          <p:nvPr/>
        </p:nvSpPr>
        <p:spPr>
          <a:xfrm>
            <a:off x="364387" y="3013344"/>
            <a:ext cx="11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 Art. 7 Définitions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6A2351-D9E7-871A-0BFA-80F7AA9E315A}"/>
              </a:ext>
            </a:extLst>
          </p:cNvPr>
          <p:cNvSpPr txBox="1"/>
          <p:nvPr/>
        </p:nvSpPr>
        <p:spPr>
          <a:xfrm>
            <a:off x="364387" y="3798174"/>
            <a:ext cx="11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LPE Art. 1 Buts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D7F4AB-4DFA-B132-F150-A55DDEF8199F}"/>
              </a:ext>
            </a:extLst>
          </p:cNvPr>
          <p:cNvSpPr txBox="1"/>
          <p:nvPr/>
        </p:nvSpPr>
        <p:spPr>
          <a:xfrm>
            <a:off x="6899251" y="4931191"/>
            <a:ext cx="23719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000" dirty="0">
                <a:latin typeface="Arial Narrow" panose="020B0606020202030204" pitchFamily="34" charset="0"/>
              </a:rPr>
              <a:t>https://almstead.com/soil-and-root-care.html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56B22D4B-A32E-965D-6D97-0FD621AF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9A071A-E8C4-C190-C89F-55C2F47D30FD}"/>
              </a:ext>
            </a:extLst>
          </p:cNvPr>
          <p:cNvSpPr txBox="1"/>
          <p:nvPr/>
        </p:nvSpPr>
        <p:spPr>
          <a:xfrm>
            <a:off x="1306289" y="2235163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  <a:latin typeface="Arial Narrow" panose="020B0606020202030204" pitchFamily="34" charset="0"/>
              </a:rPr>
              <a:t>Zone effective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7FA942-368A-A8D5-3754-EE14CEA22E0C}"/>
              </a:ext>
            </a:extLst>
          </p:cNvPr>
          <p:cNvSpPr txBox="1"/>
          <p:nvPr/>
        </p:nvSpPr>
        <p:spPr>
          <a:xfrm>
            <a:off x="1306289" y="2634597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  <a:latin typeface="Arial Narrow" panose="020B0606020202030204" pitchFamily="34" charset="0"/>
              </a:rPr>
              <a:t>Zone potentielle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91D70AA-2206-4F7B-6FC2-266E4B3DBCF4}"/>
              </a:ext>
            </a:extLst>
          </p:cNvPr>
          <p:cNvCxnSpPr>
            <a:cxnSpLocks/>
          </p:cNvCxnSpPr>
          <p:nvPr/>
        </p:nvCxnSpPr>
        <p:spPr>
          <a:xfrm>
            <a:off x="1331499" y="2280581"/>
            <a:ext cx="2290" cy="22994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D9173C6-E71A-464E-468D-2BA6C6CDABC5}"/>
              </a:ext>
            </a:extLst>
          </p:cNvPr>
          <p:cNvCxnSpPr>
            <a:cxnSpLocks/>
          </p:cNvCxnSpPr>
          <p:nvPr/>
        </p:nvCxnSpPr>
        <p:spPr>
          <a:xfrm>
            <a:off x="1270766" y="2280581"/>
            <a:ext cx="0" cy="671814"/>
          </a:xfrm>
          <a:prstGeom prst="line">
            <a:avLst/>
          </a:prstGeom>
          <a:ln w="28575">
            <a:solidFill>
              <a:srgbClr val="008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262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0BAC7-E0FE-B2EF-B83B-95B44F978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0003261-7374-F98A-EF8E-C2F406562D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812A7D-C750-69B2-A6FD-EBF3ACABC80D}"/>
              </a:ext>
            </a:extLst>
          </p:cNvPr>
          <p:cNvSpPr/>
          <p:nvPr/>
        </p:nvSpPr>
        <p:spPr>
          <a:xfrm>
            <a:off x="1361285" y="3020220"/>
            <a:ext cx="7418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s'il présente, pour sa station, une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biocénose biologiquement active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succession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une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épaisseur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typiques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qu'il dispose d'une capacité de décomposition intacte;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s'il permet aux plantes et aux associations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végétales naturelles ou cultivées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croître et de se développer normalement et ne nuit pas à leurs propriétés;</a:t>
            </a: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Soil and Root Care">
            <a:extLst>
              <a:ext uri="{FF2B5EF4-FFF2-40B4-BE49-F238E27FC236}">
                <a16:creationId xmlns:a16="http://schemas.microsoft.com/office/drawing/2014/main" id="{CA3DB164-03B5-1FAC-89AC-5F0597124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5512" y="302324"/>
            <a:ext cx="6426599" cy="26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7CBCE0B-CFE1-D20F-BBFE-AF4740F1F14A}"/>
              </a:ext>
            </a:extLst>
          </p:cNvPr>
          <p:cNvSpPr txBox="1"/>
          <p:nvPr/>
        </p:nvSpPr>
        <p:spPr>
          <a:xfrm>
            <a:off x="364387" y="3020219"/>
            <a:ext cx="11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OSol</a:t>
            </a:r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Art. 2 Définitions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4B7BD4A5-FF9F-A132-76FD-037C64D9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3644F6-9900-0CE8-E955-6E43203CE59D}"/>
              </a:ext>
            </a:extLst>
          </p:cNvPr>
          <p:cNvSpPr txBox="1"/>
          <p:nvPr/>
        </p:nvSpPr>
        <p:spPr>
          <a:xfrm>
            <a:off x="1306289" y="2242038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  <a:latin typeface="Arial Narrow" panose="020B0606020202030204" pitchFamily="34" charset="0"/>
              </a:rPr>
              <a:t>Zone effective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E22E81-682F-1F83-5D9A-1911FCBD464C}"/>
              </a:ext>
            </a:extLst>
          </p:cNvPr>
          <p:cNvSpPr txBox="1"/>
          <p:nvPr/>
        </p:nvSpPr>
        <p:spPr>
          <a:xfrm>
            <a:off x="1306289" y="2641472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  <a:latin typeface="Arial Narrow" panose="020B0606020202030204" pitchFamily="34" charset="0"/>
              </a:rPr>
              <a:t>Zone potentielle</a:t>
            </a:r>
          </a:p>
        </p:txBody>
      </p:sp>
      <p:pic>
        <p:nvPicPr>
          <p:cNvPr id="3" name="Picture 2" descr="Understanding the root-soil interface - Lancaster University">
            <a:extLst>
              <a:ext uri="{FF2B5EF4-FFF2-40B4-BE49-F238E27FC236}">
                <a16:creationId xmlns:a16="http://schemas.microsoft.com/office/drawing/2014/main" id="{E1D86A2C-A562-5D7A-2487-32D7C85BF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1287" y="302324"/>
            <a:ext cx="3657600" cy="26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060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0B7F9-A448-C080-A2B3-87E141E21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A378DE9-6CD2-F7B6-27BA-AAE70028AA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2ACC58-8FF5-B1FB-831A-F0AEFA714A21}"/>
              </a:ext>
            </a:extLst>
          </p:cNvPr>
          <p:cNvSpPr/>
          <p:nvPr/>
        </p:nvSpPr>
        <p:spPr>
          <a:xfrm>
            <a:off x="1361285" y="3020220"/>
            <a:ext cx="7418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s'il présente, pour sa station, une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biocénose biologiquement active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succession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une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épaisseur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typiques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qu'il dispose d'une capacité de décomposition intacte;</a:t>
            </a:r>
          </a:p>
          <a:p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[…] s'il permet aux plantes et aux associations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végétales naturelles ou cultivées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croître et de se développer normalement et ne nuit pas à leurs propriétés;</a:t>
            </a:r>
          </a:p>
          <a:p>
            <a:pPr algn="just"/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Soil and Root Care">
            <a:extLst>
              <a:ext uri="{FF2B5EF4-FFF2-40B4-BE49-F238E27FC236}">
                <a16:creationId xmlns:a16="http://schemas.microsoft.com/office/drawing/2014/main" id="{CB2859BC-3EDD-ED83-4B45-E40B6395A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9"/>
          <a:stretch/>
        </p:blipFill>
        <p:spPr bwMode="auto">
          <a:xfrm>
            <a:off x="2215512" y="302324"/>
            <a:ext cx="6426599" cy="26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349A134-3307-C5EF-DEF3-FC59C5D95067}"/>
              </a:ext>
            </a:extLst>
          </p:cNvPr>
          <p:cNvSpPr txBox="1"/>
          <p:nvPr/>
        </p:nvSpPr>
        <p:spPr>
          <a:xfrm>
            <a:off x="364387" y="3020219"/>
            <a:ext cx="1196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OSol</a:t>
            </a:r>
            <a:r>
              <a:rPr lang="fr-CH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Art. 2 Définitions</a:t>
            </a:r>
          </a:p>
        </p:txBody>
      </p:sp>
      <p:sp>
        <p:nvSpPr>
          <p:cNvPr id="14" name="Espace réservé du pied de page 2">
            <a:extLst>
              <a:ext uri="{FF2B5EF4-FFF2-40B4-BE49-F238E27FC236}">
                <a16:creationId xmlns:a16="http://schemas.microsoft.com/office/drawing/2014/main" id="{62FC1B84-0C5D-A432-D2F5-D802C5E39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B9D720-EE80-79A1-5E8B-6C685B770214}"/>
              </a:ext>
            </a:extLst>
          </p:cNvPr>
          <p:cNvSpPr txBox="1"/>
          <p:nvPr/>
        </p:nvSpPr>
        <p:spPr>
          <a:xfrm>
            <a:off x="1306289" y="2242038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  <a:latin typeface="Arial Narrow" panose="020B0606020202030204" pitchFamily="34" charset="0"/>
              </a:rPr>
              <a:t>Zone effective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04A88A-A29D-E113-68C6-2707D4E3472A}"/>
              </a:ext>
            </a:extLst>
          </p:cNvPr>
          <p:cNvSpPr txBox="1"/>
          <p:nvPr/>
        </p:nvSpPr>
        <p:spPr>
          <a:xfrm>
            <a:off x="1306289" y="2641472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>
                <a:solidFill>
                  <a:schemeClr val="bg1"/>
                </a:solidFill>
                <a:latin typeface="Arial Narrow" panose="020B0606020202030204" pitchFamily="34" charset="0"/>
              </a:rPr>
              <a:t>Zone potentielle</a:t>
            </a:r>
          </a:p>
        </p:txBody>
      </p:sp>
      <p:pic>
        <p:nvPicPr>
          <p:cNvPr id="3" name="Picture 2" descr="Understanding the root-soil interface - Lancaster University">
            <a:extLst>
              <a:ext uri="{FF2B5EF4-FFF2-40B4-BE49-F238E27FC236}">
                <a16:creationId xmlns:a16="http://schemas.microsoft.com/office/drawing/2014/main" id="{9F9B45F0-9087-DB18-8F44-0376C8D1E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2"/>
          <a:stretch/>
        </p:blipFill>
        <p:spPr bwMode="auto">
          <a:xfrm>
            <a:off x="1361287" y="302324"/>
            <a:ext cx="3657600" cy="26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10A8C8-68DD-BFE5-F189-944DF81C494A}"/>
              </a:ext>
            </a:extLst>
          </p:cNvPr>
          <p:cNvSpPr txBox="1"/>
          <p:nvPr/>
        </p:nvSpPr>
        <p:spPr>
          <a:xfrm>
            <a:off x="2811791" y="1303645"/>
            <a:ext cx="4517316" cy="1200329"/>
          </a:xfrm>
          <a:custGeom>
            <a:avLst/>
            <a:gdLst>
              <a:gd name="connsiteX0" fmla="*/ 0 w 4517316"/>
              <a:gd name="connsiteY0" fmla="*/ 0 h 1200329"/>
              <a:gd name="connsiteX1" fmla="*/ 429145 w 4517316"/>
              <a:gd name="connsiteY1" fmla="*/ 0 h 1200329"/>
              <a:gd name="connsiteX2" fmla="*/ 993810 w 4517316"/>
              <a:gd name="connsiteY2" fmla="*/ 0 h 1200329"/>
              <a:gd name="connsiteX3" fmla="*/ 1558474 w 4517316"/>
              <a:gd name="connsiteY3" fmla="*/ 0 h 1200329"/>
              <a:gd name="connsiteX4" fmla="*/ 2123139 w 4517316"/>
              <a:gd name="connsiteY4" fmla="*/ 0 h 1200329"/>
              <a:gd name="connsiteX5" fmla="*/ 2597457 w 4517316"/>
              <a:gd name="connsiteY5" fmla="*/ 0 h 1200329"/>
              <a:gd name="connsiteX6" fmla="*/ 3162121 w 4517316"/>
              <a:gd name="connsiteY6" fmla="*/ 0 h 1200329"/>
              <a:gd name="connsiteX7" fmla="*/ 3817132 w 4517316"/>
              <a:gd name="connsiteY7" fmla="*/ 0 h 1200329"/>
              <a:gd name="connsiteX8" fmla="*/ 4517316 w 4517316"/>
              <a:gd name="connsiteY8" fmla="*/ 0 h 1200329"/>
              <a:gd name="connsiteX9" fmla="*/ 4517316 w 4517316"/>
              <a:gd name="connsiteY9" fmla="*/ 376103 h 1200329"/>
              <a:gd name="connsiteX10" fmla="*/ 4517316 w 4517316"/>
              <a:gd name="connsiteY10" fmla="*/ 752206 h 1200329"/>
              <a:gd name="connsiteX11" fmla="*/ 4517316 w 4517316"/>
              <a:gd name="connsiteY11" fmla="*/ 1200329 h 1200329"/>
              <a:gd name="connsiteX12" fmla="*/ 4042998 w 4517316"/>
              <a:gd name="connsiteY12" fmla="*/ 1200329 h 1200329"/>
              <a:gd name="connsiteX13" fmla="*/ 3613853 w 4517316"/>
              <a:gd name="connsiteY13" fmla="*/ 1200329 h 1200329"/>
              <a:gd name="connsiteX14" fmla="*/ 3139535 w 4517316"/>
              <a:gd name="connsiteY14" fmla="*/ 1200329 h 1200329"/>
              <a:gd name="connsiteX15" fmla="*/ 2484524 w 4517316"/>
              <a:gd name="connsiteY15" fmla="*/ 1200329 h 1200329"/>
              <a:gd name="connsiteX16" fmla="*/ 1965032 w 4517316"/>
              <a:gd name="connsiteY16" fmla="*/ 1200329 h 1200329"/>
              <a:gd name="connsiteX17" fmla="*/ 1400368 w 4517316"/>
              <a:gd name="connsiteY17" fmla="*/ 1200329 h 1200329"/>
              <a:gd name="connsiteX18" fmla="*/ 971223 w 4517316"/>
              <a:gd name="connsiteY18" fmla="*/ 1200329 h 1200329"/>
              <a:gd name="connsiteX19" fmla="*/ 0 w 4517316"/>
              <a:gd name="connsiteY19" fmla="*/ 1200329 h 1200329"/>
              <a:gd name="connsiteX20" fmla="*/ 0 w 4517316"/>
              <a:gd name="connsiteY20" fmla="*/ 812223 h 1200329"/>
              <a:gd name="connsiteX21" fmla="*/ 0 w 4517316"/>
              <a:gd name="connsiteY21" fmla="*/ 448123 h 1200329"/>
              <a:gd name="connsiteX22" fmla="*/ 0 w 4517316"/>
              <a:gd name="connsiteY22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17316" h="1200329" fill="none" extrusionOk="0">
                <a:moveTo>
                  <a:pt x="0" y="0"/>
                </a:moveTo>
                <a:cubicBezTo>
                  <a:pt x="118643" y="-39511"/>
                  <a:pt x="323814" y="9142"/>
                  <a:pt x="429145" y="0"/>
                </a:cubicBezTo>
                <a:cubicBezTo>
                  <a:pt x="534476" y="-9142"/>
                  <a:pt x="822845" y="283"/>
                  <a:pt x="993810" y="0"/>
                </a:cubicBezTo>
                <a:cubicBezTo>
                  <a:pt x="1164775" y="-283"/>
                  <a:pt x="1286621" y="61764"/>
                  <a:pt x="1558474" y="0"/>
                </a:cubicBezTo>
                <a:cubicBezTo>
                  <a:pt x="1830327" y="-61764"/>
                  <a:pt x="1936922" y="59304"/>
                  <a:pt x="2123139" y="0"/>
                </a:cubicBezTo>
                <a:cubicBezTo>
                  <a:pt x="2309356" y="-59304"/>
                  <a:pt x="2500484" y="30953"/>
                  <a:pt x="2597457" y="0"/>
                </a:cubicBezTo>
                <a:cubicBezTo>
                  <a:pt x="2694430" y="-30953"/>
                  <a:pt x="2904871" y="49809"/>
                  <a:pt x="3162121" y="0"/>
                </a:cubicBezTo>
                <a:cubicBezTo>
                  <a:pt x="3419371" y="-49809"/>
                  <a:pt x="3522007" y="25956"/>
                  <a:pt x="3817132" y="0"/>
                </a:cubicBezTo>
                <a:cubicBezTo>
                  <a:pt x="4112257" y="-25956"/>
                  <a:pt x="4173113" y="42082"/>
                  <a:pt x="4517316" y="0"/>
                </a:cubicBezTo>
                <a:cubicBezTo>
                  <a:pt x="4551183" y="140339"/>
                  <a:pt x="4479011" y="264553"/>
                  <a:pt x="4517316" y="376103"/>
                </a:cubicBezTo>
                <a:cubicBezTo>
                  <a:pt x="4555621" y="487653"/>
                  <a:pt x="4490421" y="617286"/>
                  <a:pt x="4517316" y="752206"/>
                </a:cubicBezTo>
                <a:cubicBezTo>
                  <a:pt x="4544211" y="887126"/>
                  <a:pt x="4482423" y="1044171"/>
                  <a:pt x="4517316" y="1200329"/>
                </a:cubicBezTo>
                <a:cubicBezTo>
                  <a:pt x="4327764" y="1233685"/>
                  <a:pt x="4157869" y="1167785"/>
                  <a:pt x="4042998" y="1200329"/>
                </a:cubicBezTo>
                <a:cubicBezTo>
                  <a:pt x="3928127" y="1232873"/>
                  <a:pt x="3828347" y="1151906"/>
                  <a:pt x="3613853" y="1200329"/>
                </a:cubicBezTo>
                <a:cubicBezTo>
                  <a:pt x="3399360" y="1248752"/>
                  <a:pt x="3279213" y="1180442"/>
                  <a:pt x="3139535" y="1200329"/>
                </a:cubicBezTo>
                <a:cubicBezTo>
                  <a:pt x="2999857" y="1220216"/>
                  <a:pt x="2651970" y="1176864"/>
                  <a:pt x="2484524" y="1200329"/>
                </a:cubicBezTo>
                <a:cubicBezTo>
                  <a:pt x="2317078" y="1223794"/>
                  <a:pt x="2146947" y="1162142"/>
                  <a:pt x="1965032" y="1200329"/>
                </a:cubicBezTo>
                <a:cubicBezTo>
                  <a:pt x="1783117" y="1238516"/>
                  <a:pt x="1605111" y="1141592"/>
                  <a:pt x="1400368" y="1200329"/>
                </a:cubicBezTo>
                <a:cubicBezTo>
                  <a:pt x="1195625" y="1259066"/>
                  <a:pt x="1169557" y="1166382"/>
                  <a:pt x="971223" y="1200329"/>
                </a:cubicBezTo>
                <a:cubicBezTo>
                  <a:pt x="772890" y="1234276"/>
                  <a:pt x="282106" y="1141322"/>
                  <a:pt x="0" y="1200329"/>
                </a:cubicBezTo>
                <a:cubicBezTo>
                  <a:pt x="-13554" y="1057620"/>
                  <a:pt x="30969" y="905471"/>
                  <a:pt x="0" y="812223"/>
                </a:cubicBezTo>
                <a:cubicBezTo>
                  <a:pt x="-30969" y="718975"/>
                  <a:pt x="37413" y="583443"/>
                  <a:pt x="0" y="448123"/>
                </a:cubicBezTo>
                <a:cubicBezTo>
                  <a:pt x="-37413" y="312803"/>
                  <a:pt x="19141" y="219184"/>
                  <a:pt x="0" y="0"/>
                </a:cubicBezTo>
                <a:close/>
              </a:path>
              <a:path w="4517316" h="1200329" stroke="0" extrusionOk="0">
                <a:moveTo>
                  <a:pt x="0" y="0"/>
                </a:moveTo>
                <a:cubicBezTo>
                  <a:pt x="316149" y="-19303"/>
                  <a:pt x="328054" y="55391"/>
                  <a:pt x="655011" y="0"/>
                </a:cubicBezTo>
                <a:cubicBezTo>
                  <a:pt x="981968" y="-55391"/>
                  <a:pt x="1016686" y="39122"/>
                  <a:pt x="1129329" y="0"/>
                </a:cubicBezTo>
                <a:cubicBezTo>
                  <a:pt x="1241972" y="-39122"/>
                  <a:pt x="1345636" y="18289"/>
                  <a:pt x="1558474" y="0"/>
                </a:cubicBezTo>
                <a:cubicBezTo>
                  <a:pt x="1771313" y="-18289"/>
                  <a:pt x="1864900" y="15786"/>
                  <a:pt x="2168312" y="0"/>
                </a:cubicBezTo>
                <a:cubicBezTo>
                  <a:pt x="2471724" y="-15786"/>
                  <a:pt x="2455836" y="25256"/>
                  <a:pt x="2597457" y="0"/>
                </a:cubicBezTo>
                <a:cubicBezTo>
                  <a:pt x="2739079" y="-25256"/>
                  <a:pt x="2815317" y="10946"/>
                  <a:pt x="3026602" y="0"/>
                </a:cubicBezTo>
                <a:cubicBezTo>
                  <a:pt x="3237888" y="-10946"/>
                  <a:pt x="3332435" y="3843"/>
                  <a:pt x="3455747" y="0"/>
                </a:cubicBezTo>
                <a:cubicBezTo>
                  <a:pt x="3579060" y="-3843"/>
                  <a:pt x="3995685" y="43806"/>
                  <a:pt x="4517316" y="0"/>
                </a:cubicBezTo>
                <a:cubicBezTo>
                  <a:pt x="4537636" y="134671"/>
                  <a:pt x="4506094" y="275861"/>
                  <a:pt x="4517316" y="388106"/>
                </a:cubicBezTo>
                <a:cubicBezTo>
                  <a:pt x="4528538" y="500351"/>
                  <a:pt x="4476877" y="676168"/>
                  <a:pt x="4517316" y="776213"/>
                </a:cubicBezTo>
                <a:cubicBezTo>
                  <a:pt x="4557755" y="876258"/>
                  <a:pt x="4490496" y="1080945"/>
                  <a:pt x="4517316" y="1200329"/>
                </a:cubicBezTo>
                <a:cubicBezTo>
                  <a:pt x="4350554" y="1212646"/>
                  <a:pt x="4187128" y="1166573"/>
                  <a:pt x="4088171" y="1200329"/>
                </a:cubicBezTo>
                <a:cubicBezTo>
                  <a:pt x="3989215" y="1234085"/>
                  <a:pt x="3756914" y="1185134"/>
                  <a:pt x="3433160" y="1200329"/>
                </a:cubicBezTo>
                <a:cubicBezTo>
                  <a:pt x="3109406" y="1215524"/>
                  <a:pt x="3104184" y="1194004"/>
                  <a:pt x="2823323" y="1200329"/>
                </a:cubicBezTo>
                <a:cubicBezTo>
                  <a:pt x="2542462" y="1206654"/>
                  <a:pt x="2413828" y="1198693"/>
                  <a:pt x="2258658" y="1200329"/>
                </a:cubicBezTo>
                <a:cubicBezTo>
                  <a:pt x="2103488" y="1201965"/>
                  <a:pt x="1913745" y="1193681"/>
                  <a:pt x="1739167" y="1200329"/>
                </a:cubicBezTo>
                <a:cubicBezTo>
                  <a:pt x="1564589" y="1206977"/>
                  <a:pt x="1444397" y="1151192"/>
                  <a:pt x="1264848" y="1200329"/>
                </a:cubicBezTo>
                <a:cubicBezTo>
                  <a:pt x="1085299" y="1249466"/>
                  <a:pt x="846456" y="1192711"/>
                  <a:pt x="609838" y="1200329"/>
                </a:cubicBezTo>
                <a:cubicBezTo>
                  <a:pt x="373220" y="1207947"/>
                  <a:pt x="273361" y="1140886"/>
                  <a:pt x="0" y="1200329"/>
                </a:cubicBezTo>
                <a:cubicBezTo>
                  <a:pt x="-24455" y="1069986"/>
                  <a:pt x="14487" y="897697"/>
                  <a:pt x="0" y="788216"/>
                </a:cubicBezTo>
                <a:cubicBezTo>
                  <a:pt x="-14487" y="678735"/>
                  <a:pt x="17543" y="474369"/>
                  <a:pt x="0" y="376103"/>
                </a:cubicBezTo>
                <a:cubicBezTo>
                  <a:pt x="-17543" y="277837"/>
                  <a:pt x="29418" y="13916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sd="40643049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Protection qualitative des sols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notion large de la fertilité (= qualité)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r>
              <a:rPr lang="fr-FR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tous les sols sont dignes de protection</a:t>
            </a:r>
          </a:p>
          <a:p>
            <a:pPr marL="285750" indent="-285750">
              <a:buFont typeface="Calibri" panose="020F0502020204030204" pitchFamily="34" charset="0"/>
              <a:buChar char="→"/>
            </a:pPr>
            <a:endParaRPr lang="fr-FR" b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23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12B70-B810-C167-6CFC-CDD2906D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CC9E063-0EF2-374D-0FD8-E15B75C80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1FFDD-132D-4B5B-AD6B-BCC06A41D268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57CBD4-A663-6CF4-42BF-446596AAC5B5}"/>
              </a:ext>
            </a:extLst>
          </p:cNvPr>
          <p:cNvSpPr/>
          <p:nvPr/>
        </p:nvSpPr>
        <p:spPr>
          <a:xfrm>
            <a:off x="5453575" y="4948701"/>
            <a:ext cx="36904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Arial Narrow" panose="020B0606020202030204" pitchFamily="34" charset="0"/>
              </a:rPr>
              <a:t>Sources: 2014 Office </a:t>
            </a:r>
            <a:r>
              <a:rPr lang="en-US" sz="800" dirty="0" err="1">
                <a:latin typeface="Arial Narrow" panose="020B0606020202030204" pitchFamily="34" charset="0"/>
              </a:rPr>
              <a:t>fédéral</a:t>
            </a:r>
            <a:r>
              <a:rPr lang="en-US" sz="800" dirty="0">
                <a:latin typeface="Arial Narrow" panose="020B0606020202030204" pitchFamily="34" charset="0"/>
              </a:rPr>
              <a:t> de la </a:t>
            </a:r>
            <a:r>
              <a:rPr lang="en-US" sz="800" dirty="0" err="1">
                <a:latin typeface="Arial Narrow" panose="020B0606020202030204" pitchFamily="34" charset="0"/>
              </a:rPr>
              <a:t>statistique</a:t>
            </a:r>
            <a:r>
              <a:rPr lang="en-US" sz="800" dirty="0">
                <a:latin typeface="Arial Narrow" panose="020B0606020202030204" pitchFamily="34" charset="0"/>
              </a:rPr>
              <a:t>, Office </a:t>
            </a:r>
            <a:r>
              <a:rPr lang="en-US" sz="800" dirty="0" err="1">
                <a:latin typeface="Arial Narrow" panose="020B0606020202030204" pitchFamily="34" charset="0"/>
              </a:rPr>
              <a:t>fédéral</a:t>
            </a:r>
            <a:r>
              <a:rPr lang="en-US" sz="800" dirty="0">
                <a:latin typeface="Arial Narrow" panose="020B0606020202030204" pitchFamily="34" charset="0"/>
              </a:rPr>
              <a:t> de </a:t>
            </a:r>
            <a:r>
              <a:rPr lang="en-US" sz="800" dirty="0" err="1">
                <a:latin typeface="Arial Narrow" panose="020B0606020202030204" pitchFamily="34" charset="0"/>
              </a:rPr>
              <a:t>l’agriculture</a:t>
            </a:r>
            <a:r>
              <a:rPr lang="en-US" sz="800" dirty="0">
                <a:latin typeface="Arial Narrow" panose="020B0606020202030204" pitchFamily="34" charset="0"/>
              </a:rPr>
              <a:t> (chiffres </a:t>
            </a:r>
            <a:r>
              <a:rPr lang="en-US" sz="800" dirty="0" err="1">
                <a:latin typeface="Arial Narrow" panose="020B0606020202030204" pitchFamily="34" charset="0"/>
              </a:rPr>
              <a:t>arrondis</a:t>
            </a:r>
            <a:r>
              <a:rPr lang="en-US" sz="8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A8524BB0-4420-0B69-4FC1-262ED216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4762520"/>
            <a:ext cx="4347560" cy="121901"/>
          </a:xfrm>
        </p:spPr>
        <p:txBody>
          <a:bodyPr/>
          <a:lstStyle/>
          <a:p>
            <a:r>
              <a:rPr lang="fr-CH" noProof="0" dirty="0"/>
              <a:t>SVAF • Le sol légal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25E608-C017-D7B7-47B1-E3CCC0345EB8}"/>
              </a:ext>
            </a:extLst>
          </p:cNvPr>
          <p:cNvSpPr txBox="1"/>
          <p:nvPr/>
        </p:nvSpPr>
        <p:spPr>
          <a:xfrm>
            <a:off x="1320036" y="-48922"/>
            <a:ext cx="755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Protection quantitative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3F0CC8F-D1F3-31F9-B28F-2F66FA74A428}"/>
              </a:ext>
            </a:extLst>
          </p:cNvPr>
          <p:cNvGrpSpPr/>
          <p:nvPr/>
        </p:nvGrpSpPr>
        <p:grpSpPr>
          <a:xfrm>
            <a:off x="1640491" y="406334"/>
            <a:ext cx="5371611" cy="4129460"/>
            <a:chOff x="899592" y="476672"/>
            <a:chExt cx="7920880" cy="6089226"/>
          </a:xfrm>
        </p:grpSpPr>
        <p:graphicFrame>
          <p:nvGraphicFramePr>
            <p:cNvPr id="26" name="Graphique 25">
              <a:extLst>
                <a:ext uri="{FF2B5EF4-FFF2-40B4-BE49-F238E27FC236}">
                  <a16:creationId xmlns:a16="http://schemas.microsoft.com/office/drawing/2014/main" id="{CA1C99DE-400C-FFFC-5E96-03F1A59E4192}"/>
                </a:ext>
              </a:extLst>
            </p:cNvPr>
            <p:cNvGraphicFramePr/>
            <p:nvPr/>
          </p:nvGraphicFramePr>
          <p:xfrm>
            <a:off x="1187624" y="476672"/>
            <a:ext cx="7128792" cy="59766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15CFF59-B2D1-1BE2-DCF5-3F46C44626D6}"/>
                </a:ext>
              </a:extLst>
            </p:cNvPr>
            <p:cNvSpPr txBox="1"/>
            <p:nvPr/>
          </p:nvSpPr>
          <p:spPr>
            <a:xfrm>
              <a:off x="7092280" y="1988839"/>
              <a:ext cx="1728192" cy="544610"/>
            </a:xfrm>
            <a:prstGeom prst="rect">
              <a:avLst/>
            </a:prstGeom>
            <a:solidFill>
              <a:srgbClr val="92D05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CH" sz="900" dirty="0">
                  <a:latin typeface="+mj-lt"/>
                  <a:cs typeface="Arial" pitchFamily="34" charset="0"/>
                </a:rPr>
                <a:t>Surface agricole utile (23%)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6E6663B-1F55-10F8-1534-0870838355F4}"/>
                </a:ext>
              </a:extLst>
            </p:cNvPr>
            <p:cNvSpPr txBox="1"/>
            <p:nvPr/>
          </p:nvSpPr>
          <p:spPr>
            <a:xfrm>
              <a:off x="7092280" y="3717031"/>
              <a:ext cx="1368152" cy="748838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CH" sz="900" dirty="0">
                  <a:latin typeface="+mj-lt"/>
                  <a:cs typeface="Arial" pitchFamily="34" charset="0"/>
                </a:rPr>
                <a:t>Pâturages d’alpage (12%)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81B003A-CE67-AB0A-D403-42EF36162C1A}"/>
                </a:ext>
              </a:extLst>
            </p:cNvPr>
            <p:cNvSpPr txBox="1"/>
            <p:nvPr/>
          </p:nvSpPr>
          <p:spPr>
            <a:xfrm>
              <a:off x="4178118" y="6021288"/>
              <a:ext cx="1329986" cy="54461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CH" sz="900" dirty="0">
                  <a:latin typeface="+mj-lt"/>
                  <a:cs typeface="Arial" pitchFamily="34" charset="0"/>
                </a:rPr>
                <a:t>Forêts   (31%)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0701D03E-0B7F-E672-CADD-65D9B2691895}"/>
                </a:ext>
              </a:extLst>
            </p:cNvPr>
            <p:cNvSpPr txBox="1"/>
            <p:nvPr/>
          </p:nvSpPr>
          <p:spPr>
            <a:xfrm>
              <a:off x="899592" y="4088106"/>
              <a:ext cx="1512167" cy="54461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CH" sz="900" dirty="0">
                  <a:latin typeface="+mj-lt"/>
                  <a:cs typeface="Arial" pitchFamily="34" charset="0"/>
                </a:rPr>
                <a:t>Lacs, rivières  (4%)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8DA3F21-919C-04B2-DA59-276FD47DD7BB}"/>
                </a:ext>
              </a:extLst>
            </p:cNvPr>
            <p:cNvSpPr txBox="1"/>
            <p:nvPr/>
          </p:nvSpPr>
          <p:spPr>
            <a:xfrm>
              <a:off x="899592" y="2996952"/>
              <a:ext cx="1512167" cy="74883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CH" sz="900" dirty="0">
                  <a:latin typeface="+mj-lt"/>
                  <a:cs typeface="Arial" pitchFamily="34" charset="0"/>
                </a:rPr>
                <a:t>Surfaces construites (7.5%)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40DB1EEB-BFF5-3D22-7A7D-A195E6E24997}"/>
                </a:ext>
              </a:extLst>
            </p:cNvPr>
            <p:cNvSpPr txBox="1"/>
            <p:nvPr/>
          </p:nvSpPr>
          <p:spPr>
            <a:xfrm>
              <a:off x="1187624" y="908720"/>
              <a:ext cx="1872209" cy="748838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fr-CH" sz="900" dirty="0">
                  <a:latin typeface="+mj-lt"/>
                  <a:cs typeface="Arial" pitchFamily="34" charset="0"/>
                </a:rPr>
                <a:t>Terres improductives de haute montagne (22%)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991930"/>
      </p:ext>
    </p:extLst>
  </p:cSld>
  <p:clrMapOvr>
    <a:masterClrMapping/>
  </p:clrMapOvr>
</p:sld>
</file>

<file path=ppt/theme/theme1.xml><?xml version="1.0" encoding="utf-8"?>
<a:theme xmlns:a="http://schemas.openxmlformats.org/drawingml/2006/main" name="CDBUND-Master">
  <a:themeElements>
    <a:clrScheme name="CDBUND-Master v3.13">
      <a:dk1>
        <a:sysClr val="windowText" lastClr="000000"/>
      </a:dk1>
      <a:lt1>
        <a:sysClr val="window" lastClr="FFFFFF"/>
      </a:lt1>
      <a:dk2>
        <a:srgbClr val="44546A"/>
      </a:dk2>
      <a:lt2>
        <a:srgbClr val="E6E6E6"/>
      </a:lt2>
      <a:accent1>
        <a:srgbClr val="05A8AF"/>
      </a:accent1>
      <a:accent2>
        <a:srgbClr val="294171"/>
      </a:accent2>
      <a:accent3>
        <a:srgbClr val="F1E21A"/>
      </a:accent3>
      <a:accent4>
        <a:srgbClr val="E1AE3A"/>
      </a:accent4>
      <a:accent5>
        <a:srgbClr val="BB006A"/>
      </a:accent5>
      <a:accent6>
        <a:srgbClr val="939393"/>
      </a:accent6>
      <a:hlink>
        <a:srgbClr val="0563C1"/>
      </a:hlink>
      <a:folHlink>
        <a:srgbClr val="0563C1"/>
      </a:folHlink>
    </a:clrScheme>
    <a:fontScheme name="CDBUND-Master-v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/>
      </a:spPr>
      <a:bodyPr rtlCol="0" anchor="ctr"/>
      <a:lstStyle>
        <a:defPPr algn="ctr">
          <a:defRPr dirty="0" err="1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CDBUND-Master-v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UND-Master-v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BUND-Master-v3 13">
        <a:dk1>
          <a:srgbClr val="000000"/>
        </a:dk1>
        <a:lt1>
          <a:srgbClr val="FFFFFF"/>
        </a:lt1>
        <a:dk2>
          <a:srgbClr val="44546A"/>
        </a:dk2>
        <a:lt2>
          <a:srgbClr val="E6E6E6"/>
        </a:lt2>
        <a:accent1>
          <a:srgbClr val="05A8AF"/>
        </a:accent1>
        <a:accent2>
          <a:srgbClr val="294171"/>
        </a:accent2>
        <a:accent3>
          <a:srgbClr val="F1E21A"/>
        </a:accent3>
        <a:accent4>
          <a:srgbClr val="E1AE3A"/>
        </a:accent4>
        <a:accent5>
          <a:srgbClr val="BB006A"/>
        </a:accent5>
        <a:accent6>
          <a:srgbClr val="939393"/>
        </a:accent6>
        <a:hlink>
          <a:srgbClr val="0563C1"/>
        </a:hlink>
        <a:folHlink>
          <a:srgbClr val="0563C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DB35D-F828-4804-B7E1-60B92A21CC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F814F9-2F65-480C-B96A-1EC75F165DA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650C8D1-BB0D-442D-91FB-99F6118B09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Vorlagepraesgsvbsd4zu3</Template>
  <TotalTime>0</TotalTime>
  <Words>1413</Words>
  <Application>Microsoft Office PowerPoint</Application>
  <PresentationFormat>Affichage à l'écran (16:9)</PresentationFormat>
  <Paragraphs>241</Paragraphs>
  <Slides>23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Font-Regular</vt:lpstr>
      <vt:lpstr>Times</vt:lpstr>
      <vt:lpstr>Wingdings</vt:lpstr>
      <vt:lpstr>CDBUND-Master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Bundesverwaltung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Document Partner</dc:creator>
  <cp:lastModifiedBy>Havlicek Elena BAFU</cp:lastModifiedBy>
  <cp:revision>158</cp:revision>
  <cp:lastPrinted>2018-09-18T13:59:02Z</cp:lastPrinted>
  <dcterms:created xsi:type="dcterms:W3CDTF">2022-10-24T12:24:51Z</dcterms:created>
  <dcterms:modified xsi:type="dcterms:W3CDTF">2025-04-28T15:28:18Z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äsentationsdatum">
    <vt:lpwstr>/data:Dokument/data:Erstellungsdatum/data:Langformat</vt:lpwstr>
  </property>
  <property fmtid="{D5CDD505-2E9C-101B-9397-08002B2CF9AE}" pid="3" name="Autor Nachname">
    <vt:lpwstr>/data:Dokument/data:Benutzer/data:Person/data:Nachname</vt:lpwstr>
  </property>
  <property fmtid="{D5CDD505-2E9C-101B-9397-08002B2CF9AE}" pid="4" name="Autor Vorname">
    <vt:lpwstr>/data:Dokument/data:Benutzer/data:Person/data:Vorname</vt:lpwstr>
  </property>
  <property fmtid="{D5CDD505-2E9C-101B-9397-08002B2CF9AE}" pid="5" name="MSIP_Label_245c3252-146d-46f3-8062-82cd8c8d7e7d_Enabled">
    <vt:lpwstr>true</vt:lpwstr>
  </property>
  <property fmtid="{D5CDD505-2E9C-101B-9397-08002B2CF9AE}" pid="6" name="MSIP_Label_245c3252-146d-46f3-8062-82cd8c8d7e7d_SetDate">
    <vt:lpwstr>2025-04-10T04:03:08Z</vt:lpwstr>
  </property>
  <property fmtid="{D5CDD505-2E9C-101B-9397-08002B2CF9AE}" pid="7" name="MSIP_Label_245c3252-146d-46f3-8062-82cd8c8d7e7d_Method">
    <vt:lpwstr>Privileged</vt:lpwstr>
  </property>
  <property fmtid="{D5CDD505-2E9C-101B-9397-08002B2CF9AE}" pid="8" name="MSIP_Label_245c3252-146d-46f3-8062-82cd8c8d7e7d_Name">
    <vt:lpwstr>L1</vt:lpwstr>
  </property>
  <property fmtid="{D5CDD505-2E9C-101B-9397-08002B2CF9AE}" pid="9" name="MSIP_Label_245c3252-146d-46f3-8062-82cd8c8d7e7d_SiteId">
    <vt:lpwstr>6ae27add-8276-4a38-88c1-3a9c1f973767</vt:lpwstr>
  </property>
  <property fmtid="{D5CDD505-2E9C-101B-9397-08002B2CF9AE}" pid="10" name="MSIP_Label_245c3252-146d-46f3-8062-82cd8c8d7e7d_ActionId">
    <vt:lpwstr>fa02cfc4-0ca0-4687-bb32-e7905f826b0a</vt:lpwstr>
  </property>
  <property fmtid="{D5CDD505-2E9C-101B-9397-08002B2CF9AE}" pid="11" name="MSIP_Label_245c3252-146d-46f3-8062-82cd8c8d7e7d_ContentBits">
    <vt:lpwstr>0</vt:lpwstr>
  </property>
  <property fmtid="{D5CDD505-2E9C-101B-9397-08002B2CF9AE}" pid="12" name="MSIP_Label_245c3252-146d-46f3-8062-82cd8c8d7e7d_Tag">
    <vt:lpwstr>10, 0, 1, 1</vt:lpwstr>
  </property>
</Properties>
</file>